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notesSlides/notesSlide1.xml" ContentType="application/vnd.openxmlformats-officedocument.presentationml.notesSlide+xml"/>
  <Override PartName="/ppt/theme/themeOverride3.xml" ContentType="application/vnd.openxmlformats-officedocument.themeOverride+xml"/>
  <Override PartName="/ppt/notesSlides/notesSlide2.xml" ContentType="application/vnd.openxmlformats-officedocument.presentationml.notesSl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49"/>
  </p:notesMasterIdLst>
  <p:sldIdLst>
    <p:sldId id="294" r:id="rId3"/>
    <p:sldId id="270" r:id="rId4"/>
    <p:sldId id="275" r:id="rId5"/>
    <p:sldId id="316" r:id="rId6"/>
    <p:sldId id="273" r:id="rId7"/>
    <p:sldId id="274" r:id="rId8"/>
    <p:sldId id="280" r:id="rId9"/>
    <p:sldId id="286" r:id="rId10"/>
    <p:sldId id="298" r:id="rId11"/>
    <p:sldId id="296" r:id="rId12"/>
    <p:sldId id="265" r:id="rId13"/>
    <p:sldId id="263" r:id="rId14"/>
    <p:sldId id="299" r:id="rId15"/>
    <p:sldId id="300" r:id="rId16"/>
    <p:sldId id="295" r:id="rId17"/>
    <p:sldId id="301" r:id="rId18"/>
    <p:sldId id="285" r:id="rId19"/>
    <p:sldId id="318" r:id="rId20"/>
    <p:sldId id="267" r:id="rId21"/>
    <p:sldId id="288" r:id="rId22"/>
    <p:sldId id="308" r:id="rId23"/>
    <p:sldId id="283" r:id="rId24"/>
    <p:sldId id="309" r:id="rId25"/>
    <p:sldId id="317" r:id="rId26"/>
    <p:sldId id="315" r:id="rId27"/>
    <p:sldId id="312" r:id="rId28"/>
    <p:sldId id="314" r:id="rId29"/>
    <p:sldId id="325" r:id="rId30"/>
    <p:sldId id="266" r:id="rId31"/>
    <p:sldId id="268" r:id="rId32"/>
    <p:sldId id="261" r:id="rId33"/>
    <p:sldId id="290" r:id="rId34"/>
    <p:sldId id="306" r:id="rId35"/>
    <p:sldId id="279" r:id="rId36"/>
    <p:sldId id="310" r:id="rId37"/>
    <p:sldId id="311" r:id="rId38"/>
    <p:sldId id="264" r:id="rId39"/>
    <p:sldId id="303" r:id="rId40"/>
    <p:sldId id="326" r:id="rId41"/>
    <p:sldId id="321" r:id="rId42"/>
    <p:sldId id="327" r:id="rId43"/>
    <p:sldId id="320" r:id="rId44"/>
    <p:sldId id="324" r:id="rId45"/>
    <p:sldId id="323" r:id="rId46"/>
    <p:sldId id="282" r:id="rId47"/>
    <p:sldId id="302" r:id="rId48"/>
  </p:sldIdLst>
  <p:sldSz cx="9144000" cy="6858000" type="screen4x3"/>
  <p:notesSz cx="6858000" cy="9144000"/>
  <p:embeddedFontLst>
    <p:embeddedFont>
      <p:font typeface="Bradley Hand ITC" panose="03070402050302030203" pitchFamily="66" charset="0"/>
      <p:regular r:id="rId50"/>
    </p:embeddedFont>
    <p:embeddedFont>
      <p:font typeface="Monotype Corsiva" panose="03010101010201010101" pitchFamily="66" charset="0"/>
      <p:italic r:id="rId51"/>
    </p:embeddedFont>
    <p:embeddedFont>
      <p:font typeface="Caslon Antique" panose="02000503000000000000" pitchFamily="2" charset="0"/>
      <p:regular r:id="rId52"/>
    </p:embeddedFont>
    <p:embeddedFont>
      <p:font typeface="Calibri" panose="020F0502020204030204" pitchFamily="34" charset="0"/>
      <p:regular r:id="rId53"/>
      <p:bold r:id="rId54"/>
      <p:italic r:id="rId55"/>
      <p:boldItalic r:id="rId56"/>
    </p:embeddedFont>
    <p:embeddedFont>
      <p:font typeface="Gill Sans MT" panose="020B0502020104020203" pitchFamily="34" charset="0"/>
      <p:regular r:id="rId57"/>
      <p:bold r:id="rId58"/>
      <p:italic r:id="rId59"/>
      <p:boldItalic r:id="rId60"/>
    </p:embeddedFont>
    <p:embeddedFont>
      <p:font typeface="Aharoni" panose="020B0604020202020204" charset="-79"/>
      <p:bold r:id="rId6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10C"/>
    <a:srgbClr val="3D2F25"/>
    <a:srgbClr val="2E201D"/>
    <a:srgbClr val="292420"/>
    <a:srgbClr val="2C271D"/>
    <a:srgbClr val="1C1525"/>
    <a:srgbClr val="19081E"/>
    <a:srgbClr val="231332"/>
    <a:srgbClr val="1D0F21"/>
    <a:srgbClr val="F0F0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1098" y="78"/>
      </p:cViewPr>
      <p:guideLst>
        <p:guide orient="horz" pos="2160"/>
        <p:guide pos="2880"/>
      </p:guideLst>
    </p:cSldViewPr>
  </p:slideViewPr>
  <p:notesTextViewPr>
    <p:cViewPr>
      <p:scale>
        <a:sx n="1" d="1"/>
        <a:sy n="1" d="1"/>
      </p:scale>
      <p:origin x="0" y="0"/>
    </p:cViewPr>
  </p:notesTextViewPr>
  <p:sorterViewPr>
    <p:cViewPr>
      <p:scale>
        <a:sx n="70" d="100"/>
        <a:sy n="70" d="100"/>
      </p:scale>
      <p:origin x="0" y="-645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font" Target="fonts/font1.fntdata"/><Relationship Id="rId55" Type="http://schemas.openxmlformats.org/officeDocument/2006/relationships/font" Target="fonts/font6.fntdata"/><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font" Target="fonts/font5.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4.fntdata"/><Relationship Id="rId58" Type="http://schemas.openxmlformats.org/officeDocument/2006/relationships/font" Target="fonts/font9.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57" Type="http://schemas.openxmlformats.org/officeDocument/2006/relationships/font" Target="fonts/font8.fntdata"/><Relationship Id="rId61" Type="http://schemas.openxmlformats.org/officeDocument/2006/relationships/font" Target="fonts/font12.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3.fntdata"/><Relationship Id="rId60" Type="http://schemas.openxmlformats.org/officeDocument/2006/relationships/font" Target="fonts/font11.fntdata"/><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7.fntdata"/><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font" Target="fonts/font2.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382959-D993-4E34-A670-02CB4C945D12}" type="datetimeFigureOut">
              <a:rPr lang="en-US" smtClean="0"/>
              <a:t>9/11/2016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946856-8385-4A33-BB6E-95060C1EA7BD}" type="slidenum">
              <a:rPr lang="en-US" smtClean="0"/>
              <a:t>‹#›</a:t>
            </a:fld>
            <a:endParaRPr lang="en-US"/>
          </a:p>
        </p:txBody>
      </p:sp>
    </p:spTree>
    <p:extLst>
      <p:ext uri="{BB962C8B-B14F-4D97-AF65-F5344CB8AC3E}">
        <p14:creationId xmlns:p14="http://schemas.microsoft.com/office/powerpoint/2010/main" val="14856330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commons.wikimedia.org/w/index.php?title=User:Acdavenport&amp;action=edit&amp;redlink=1"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ommons.wikimedia.org/w/index.php?title=User:Acdavenport&amp;action=edit&amp;redlink=1"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Photo:  </a:t>
            </a:r>
            <a:r>
              <a:rPr lang="en-US" sz="1200" dirty="0" smtClean="0">
                <a:solidFill>
                  <a:schemeClr val="bg1"/>
                </a:solidFill>
                <a:hlinkClick r:id="rId3" tooltip="User:Acdavenport (page does not exist)"/>
              </a:rPr>
              <a:t>Adam Davenport</a:t>
            </a:r>
            <a:endParaRPr lang="en-US" sz="1200" dirty="0" smtClean="0">
              <a:solidFill>
                <a:schemeClr val="bg1"/>
              </a:solidFill>
            </a:endParaRPr>
          </a:p>
        </p:txBody>
      </p:sp>
      <p:sp>
        <p:nvSpPr>
          <p:cNvPr id="4" name="Slide Number Placeholder 3"/>
          <p:cNvSpPr>
            <a:spLocks noGrp="1"/>
          </p:cNvSpPr>
          <p:nvPr>
            <p:ph type="sldNum" sz="quarter" idx="10"/>
          </p:nvPr>
        </p:nvSpPr>
        <p:spPr/>
        <p:txBody>
          <a:bodyPr/>
          <a:lstStyle/>
          <a:p>
            <a:fld id="{2F946856-8385-4A33-BB6E-95060C1EA7BD}"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4006237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Photo:  </a:t>
            </a:r>
            <a:r>
              <a:rPr lang="en-US" sz="1200" dirty="0" smtClean="0">
                <a:solidFill>
                  <a:schemeClr val="bg1"/>
                </a:solidFill>
                <a:hlinkClick r:id="rId3" tooltip="User:Acdavenport (page does not exist)"/>
              </a:rPr>
              <a:t>Adam Davenport</a:t>
            </a:r>
            <a:endParaRPr lang="en-US" sz="1200" dirty="0" smtClean="0">
              <a:solidFill>
                <a:schemeClr val="bg1"/>
              </a:solidFill>
            </a:endParaRPr>
          </a:p>
        </p:txBody>
      </p:sp>
      <p:sp>
        <p:nvSpPr>
          <p:cNvPr id="4" name="Slide Number Placeholder 3"/>
          <p:cNvSpPr>
            <a:spLocks noGrp="1"/>
          </p:cNvSpPr>
          <p:nvPr>
            <p:ph type="sldNum" sz="quarter" idx="10"/>
          </p:nvPr>
        </p:nvSpPr>
        <p:spPr/>
        <p:txBody>
          <a:bodyPr/>
          <a:lstStyle/>
          <a:p>
            <a:fld id="{2F946856-8385-4A33-BB6E-95060C1EA7BD}"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5981424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F857450-C128-47FF-8C41-7CE1D66E9C0C}" type="datetimeFigureOut">
              <a:rPr lang="en-US" smtClean="0"/>
              <a:t>9/11/2016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08183D-3634-4893-A836-9328AC035926}" type="slidenum">
              <a:rPr lang="en-US" smtClean="0"/>
              <a:t>‹#›</a:t>
            </a:fld>
            <a:endParaRPr lang="en-US"/>
          </a:p>
        </p:txBody>
      </p:sp>
    </p:spTree>
    <p:extLst>
      <p:ext uri="{BB962C8B-B14F-4D97-AF65-F5344CB8AC3E}">
        <p14:creationId xmlns:p14="http://schemas.microsoft.com/office/powerpoint/2010/main" val="27381822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857450-C128-47FF-8C41-7CE1D66E9C0C}" type="datetimeFigureOut">
              <a:rPr lang="en-US" smtClean="0"/>
              <a:t>9/11/2016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08183D-3634-4893-A836-9328AC035926}" type="slidenum">
              <a:rPr lang="en-US" smtClean="0"/>
              <a:t>‹#›</a:t>
            </a:fld>
            <a:endParaRPr lang="en-US"/>
          </a:p>
        </p:txBody>
      </p:sp>
    </p:spTree>
    <p:extLst>
      <p:ext uri="{BB962C8B-B14F-4D97-AF65-F5344CB8AC3E}">
        <p14:creationId xmlns:p14="http://schemas.microsoft.com/office/powerpoint/2010/main" val="11769321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857450-C128-47FF-8C41-7CE1D66E9C0C}" type="datetimeFigureOut">
              <a:rPr lang="en-US" smtClean="0"/>
              <a:t>9/11/2016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08183D-3634-4893-A836-9328AC035926}" type="slidenum">
              <a:rPr lang="en-US" smtClean="0"/>
              <a:t>‹#›</a:t>
            </a:fld>
            <a:endParaRPr lang="en-US"/>
          </a:p>
        </p:txBody>
      </p:sp>
    </p:spTree>
    <p:extLst>
      <p:ext uri="{BB962C8B-B14F-4D97-AF65-F5344CB8AC3E}">
        <p14:creationId xmlns:p14="http://schemas.microsoft.com/office/powerpoint/2010/main" val="34405725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4FEE20D-232A-47E8-8FDB-17CD01AF0984}" type="datetimeFigureOut">
              <a:rPr lang="en-US" smtClean="0">
                <a:solidFill>
                  <a:srgbClr val="072F54">
                    <a:tint val="75000"/>
                  </a:srgbClr>
                </a:solidFill>
              </a:rPr>
              <a:pPr/>
              <a:t>9/11/2016</a:t>
            </a:fld>
            <a:endParaRPr lang="en-US">
              <a:solidFill>
                <a:srgbClr val="072F54">
                  <a:tint val="75000"/>
                </a:srgbClr>
              </a:solidFill>
            </a:endParaRPr>
          </a:p>
        </p:txBody>
      </p:sp>
      <p:sp>
        <p:nvSpPr>
          <p:cNvPr id="5" name="Footer Placeholder 4"/>
          <p:cNvSpPr>
            <a:spLocks noGrp="1"/>
          </p:cNvSpPr>
          <p:nvPr>
            <p:ph type="ftr" sz="quarter" idx="11"/>
          </p:nvPr>
        </p:nvSpPr>
        <p:spPr/>
        <p:txBody>
          <a:bodyPr/>
          <a:lstStyle/>
          <a:p>
            <a:endParaRPr lang="en-US">
              <a:solidFill>
                <a:srgbClr val="072F54">
                  <a:tint val="75000"/>
                </a:srgbClr>
              </a:solidFill>
            </a:endParaRPr>
          </a:p>
        </p:txBody>
      </p:sp>
      <p:sp>
        <p:nvSpPr>
          <p:cNvPr id="6" name="Slide Number Placeholder 5"/>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3133953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FEE20D-232A-47E8-8FDB-17CD01AF0984}" type="datetimeFigureOut">
              <a:rPr lang="en-US" smtClean="0">
                <a:solidFill>
                  <a:srgbClr val="072F54">
                    <a:tint val="75000"/>
                  </a:srgbClr>
                </a:solidFill>
              </a:rPr>
              <a:pPr/>
              <a:t>9/11/2016</a:t>
            </a:fld>
            <a:endParaRPr lang="en-US">
              <a:solidFill>
                <a:srgbClr val="072F54">
                  <a:tint val="75000"/>
                </a:srgbClr>
              </a:solidFill>
            </a:endParaRPr>
          </a:p>
        </p:txBody>
      </p:sp>
      <p:sp>
        <p:nvSpPr>
          <p:cNvPr id="5" name="Footer Placeholder 4"/>
          <p:cNvSpPr>
            <a:spLocks noGrp="1"/>
          </p:cNvSpPr>
          <p:nvPr>
            <p:ph type="ftr" sz="quarter" idx="11"/>
          </p:nvPr>
        </p:nvSpPr>
        <p:spPr/>
        <p:txBody>
          <a:bodyPr/>
          <a:lstStyle/>
          <a:p>
            <a:endParaRPr lang="en-US">
              <a:solidFill>
                <a:srgbClr val="072F54">
                  <a:tint val="75000"/>
                </a:srgbClr>
              </a:solidFill>
            </a:endParaRPr>
          </a:p>
        </p:txBody>
      </p:sp>
      <p:sp>
        <p:nvSpPr>
          <p:cNvPr id="6" name="Slide Number Placeholder 5"/>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9419784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4FEE20D-232A-47E8-8FDB-17CD01AF0984}" type="datetimeFigureOut">
              <a:rPr lang="en-US" smtClean="0">
                <a:solidFill>
                  <a:srgbClr val="072F54">
                    <a:tint val="75000"/>
                  </a:srgbClr>
                </a:solidFill>
              </a:rPr>
              <a:pPr/>
              <a:t>9/11/2016</a:t>
            </a:fld>
            <a:endParaRPr lang="en-US">
              <a:solidFill>
                <a:srgbClr val="072F54">
                  <a:tint val="75000"/>
                </a:srgbClr>
              </a:solidFill>
            </a:endParaRPr>
          </a:p>
        </p:txBody>
      </p:sp>
      <p:sp>
        <p:nvSpPr>
          <p:cNvPr id="5" name="Footer Placeholder 4"/>
          <p:cNvSpPr>
            <a:spLocks noGrp="1"/>
          </p:cNvSpPr>
          <p:nvPr>
            <p:ph type="ftr" sz="quarter" idx="11"/>
          </p:nvPr>
        </p:nvSpPr>
        <p:spPr/>
        <p:txBody>
          <a:bodyPr/>
          <a:lstStyle/>
          <a:p>
            <a:endParaRPr lang="en-US">
              <a:solidFill>
                <a:srgbClr val="072F54">
                  <a:tint val="75000"/>
                </a:srgbClr>
              </a:solidFill>
            </a:endParaRPr>
          </a:p>
        </p:txBody>
      </p:sp>
      <p:sp>
        <p:nvSpPr>
          <p:cNvPr id="6" name="Slide Number Placeholder 5"/>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16784543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4FEE20D-232A-47E8-8FDB-17CD01AF0984}" type="datetimeFigureOut">
              <a:rPr lang="en-US" smtClean="0">
                <a:solidFill>
                  <a:srgbClr val="072F54">
                    <a:tint val="75000"/>
                  </a:srgbClr>
                </a:solidFill>
              </a:rPr>
              <a:pPr/>
              <a:t>9/11/2016</a:t>
            </a:fld>
            <a:endParaRPr lang="en-US">
              <a:solidFill>
                <a:srgbClr val="072F54">
                  <a:tint val="75000"/>
                </a:srgbClr>
              </a:solidFill>
            </a:endParaRPr>
          </a:p>
        </p:txBody>
      </p:sp>
      <p:sp>
        <p:nvSpPr>
          <p:cNvPr id="6" name="Footer Placeholder 5"/>
          <p:cNvSpPr>
            <a:spLocks noGrp="1"/>
          </p:cNvSpPr>
          <p:nvPr>
            <p:ph type="ftr" sz="quarter" idx="11"/>
          </p:nvPr>
        </p:nvSpPr>
        <p:spPr/>
        <p:txBody>
          <a:bodyPr/>
          <a:lstStyle/>
          <a:p>
            <a:endParaRPr lang="en-US">
              <a:solidFill>
                <a:srgbClr val="072F54">
                  <a:tint val="75000"/>
                </a:srgbClr>
              </a:solidFill>
            </a:endParaRPr>
          </a:p>
        </p:txBody>
      </p:sp>
      <p:sp>
        <p:nvSpPr>
          <p:cNvPr id="7" name="Slide Number Placeholder 6"/>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35813470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4FEE20D-232A-47E8-8FDB-17CD01AF0984}" type="datetimeFigureOut">
              <a:rPr lang="en-US" smtClean="0">
                <a:solidFill>
                  <a:srgbClr val="072F54">
                    <a:tint val="75000"/>
                  </a:srgbClr>
                </a:solidFill>
              </a:rPr>
              <a:pPr/>
              <a:t>9/11/2016</a:t>
            </a:fld>
            <a:endParaRPr lang="en-US">
              <a:solidFill>
                <a:srgbClr val="072F54">
                  <a:tint val="75000"/>
                </a:srgbClr>
              </a:solidFill>
            </a:endParaRPr>
          </a:p>
        </p:txBody>
      </p:sp>
      <p:sp>
        <p:nvSpPr>
          <p:cNvPr id="8" name="Footer Placeholder 7"/>
          <p:cNvSpPr>
            <a:spLocks noGrp="1"/>
          </p:cNvSpPr>
          <p:nvPr>
            <p:ph type="ftr" sz="quarter" idx="11"/>
          </p:nvPr>
        </p:nvSpPr>
        <p:spPr/>
        <p:txBody>
          <a:bodyPr/>
          <a:lstStyle/>
          <a:p>
            <a:endParaRPr lang="en-US">
              <a:solidFill>
                <a:srgbClr val="072F54">
                  <a:tint val="75000"/>
                </a:srgbClr>
              </a:solidFill>
            </a:endParaRPr>
          </a:p>
        </p:txBody>
      </p:sp>
      <p:sp>
        <p:nvSpPr>
          <p:cNvPr id="9" name="Slide Number Placeholder 8"/>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28795721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4FEE20D-232A-47E8-8FDB-17CD01AF0984}" type="datetimeFigureOut">
              <a:rPr lang="en-US" smtClean="0">
                <a:solidFill>
                  <a:srgbClr val="072F54">
                    <a:tint val="75000"/>
                  </a:srgbClr>
                </a:solidFill>
              </a:rPr>
              <a:pPr/>
              <a:t>9/11/2016</a:t>
            </a:fld>
            <a:endParaRPr lang="en-US">
              <a:solidFill>
                <a:srgbClr val="072F54">
                  <a:tint val="75000"/>
                </a:srgbClr>
              </a:solidFill>
            </a:endParaRPr>
          </a:p>
        </p:txBody>
      </p:sp>
      <p:sp>
        <p:nvSpPr>
          <p:cNvPr id="4" name="Footer Placeholder 3"/>
          <p:cNvSpPr>
            <a:spLocks noGrp="1"/>
          </p:cNvSpPr>
          <p:nvPr>
            <p:ph type="ftr" sz="quarter" idx="11"/>
          </p:nvPr>
        </p:nvSpPr>
        <p:spPr/>
        <p:txBody>
          <a:bodyPr/>
          <a:lstStyle/>
          <a:p>
            <a:endParaRPr lang="en-US">
              <a:solidFill>
                <a:srgbClr val="072F54">
                  <a:tint val="75000"/>
                </a:srgbClr>
              </a:solidFill>
            </a:endParaRPr>
          </a:p>
        </p:txBody>
      </p:sp>
      <p:sp>
        <p:nvSpPr>
          <p:cNvPr id="5" name="Slide Number Placeholder 4"/>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13354774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FEE20D-232A-47E8-8FDB-17CD01AF0984}" type="datetimeFigureOut">
              <a:rPr lang="en-US" smtClean="0">
                <a:solidFill>
                  <a:srgbClr val="072F54">
                    <a:tint val="75000"/>
                  </a:srgbClr>
                </a:solidFill>
              </a:rPr>
              <a:pPr/>
              <a:t>9/11/2016</a:t>
            </a:fld>
            <a:endParaRPr lang="en-US">
              <a:solidFill>
                <a:srgbClr val="072F54">
                  <a:tint val="75000"/>
                </a:srgbClr>
              </a:solidFill>
            </a:endParaRPr>
          </a:p>
        </p:txBody>
      </p:sp>
      <p:sp>
        <p:nvSpPr>
          <p:cNvPr id="3" name="Footer Placeholder 2"/>
          <p:cNvSpPr>
            <a:spLocks noGrp="1"/>
          </p:cNvSpPr>
          <p:nvPr>
            <p:ph type="ftr" sz="quarter" idx="11"/>
          </p:nvPr>
        </p:nvSpPr>
        <p:spPr/>
        <p:txBody>
          <a:bodyPr/>
          <a:lstStyle/>
          <a:p>
            <a:endParaRPr lang="en-US">
              <a:solidFill>
                <a:srgbClr val="072F54">
                  <a:tint val="75000"/>
                </a:srgbClr>
              </a:solidFill>
            </a:endParaRPr>
          </a:p>
        </p:txBody>
      </p:sp>
      <p:sp>
        <p:nvSpPr>
          <p:cNvPr id="4" name="Slide Number Placeholder 3"/>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25848649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FEE20D-232A-47E8-8FDB-17CD01AF0984}" type="datetimeFigureOut">
              <a:rPr lang="en-US" smtClean="0">
                <a:solidFill>
                  <a:srgbClr val="072F54">
                    <a:tint val="75000"/>
                  </a:srgbClr>
                </a:solidFill>
              </a:rPr>
              <a:pPr/>
              <a:t>9/11/2016</a:t>
            </a:fld>
            <a:endParaRPr lang="en-US">
              <a:solidFill>
                <a:srgbClr val="072F54">
                  <a:tint val="75000"/>
                </a:srgbClr>
              </a:solidFill>
            </a:endParaRPr>
          </a:p>
        </p:txBody>
      </p:sp>
      <p:sp>
        <p:nvSpPr>
          <p:cNvPr id="6" name="Footer Placeholder 5"/>
          <p:cNvSpPr>
            <a:spLocks noGrp="1"/>
          </p:cNvSpPr>
          <p:nvPr>
            <p:ph type="ftr" sz="quarter" idx="11"/>
          </p:nvPr>
        </p:nvSpPr>
        <p:spPr/>
        <p:txBody>
          <a:bodyPr/>
          <a:lstStyle/>
          <a:p>
            <a:endParaRPr lang="en-US">
              <a:solidFill>
                <a:srgbClr val="072F54">
                  <a:tint val="75000"/>
                </a:srgbClr>
              </a:solidFill>
            </a:endParaRPr>
          </a:p>
        </p:txBody>
      </p:sp>
      <p:sp>
        <p:nvSpPr>
          <p:cNvPr id="7" name="Slide Number Placeholder 6"/>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293484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857450-C128-47FF-8C41-7CE1D66E9C0C}" type="datetimeFigureOut">
              <a:rPr lang="en-US" smtClean="0"/>
              <a:t>9/11/2016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08183D-3634-4893-A836-9328AC035926}" type="slidenum">
              <a:rPr lang="en-US" smtClean="0"/>
              <a:t>‹#›</a:t>
            </a:fld>
            <a:endParaRPr lang="en-US"/>
          </a:p>
        </p:txBody>
      </p:sp>
    </p:spTree>
    <p:extLst>
      <p:ext uri="{BB962C8B-B14F-4D97-AF65-F5344CB8AC3E}">
        <p14:creationId xmlns:p14="http://schemas.microsoft.com/office/powerpoint/2010/main" val="18772092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FEE20D-232A-47E8-8FDB-17CD01AF0984}" type="datetimeFigureOut">
              <a:rPr lang="en-US" smtClean="0">
                <a:solidFill>
                  <a:srgbClr val="072F54">
                    <a:tint val="75000"/>
                  </a:srgbClr>
                </a:solidFill>
              </a:rPr>
              <a:pPr/>
              <a:t>9/11/2016</a:t>
            </a:fld>
            <a:endParaRPr lang="en-US">
              <a:solidFill>
                <a:srgbClr val="072F54">
                  <a:tint val="75000"/>
                </a:srgbClr>
              </a:solidFill>
            </a:endParaRPr>
          </a:p>
        </p:txBody>
      </p:sp>
      <p:sp>
        <p:nvSpPr>
          <p:cNvPr id="6" name="Footer Placeholder 5"/>
          <p:cNvSpPr>
            <a:spLocks noGrp="1"/>
          </p:cNvSpPr>
          <p:nvPr>
            <p:ph type="ftr" sz="quarter" idx="11"/>
          </p:nvPr>
        </p:nvSpPr>
        <p:spPr/>
        <p:txBody>
          <a:bodyPr/>
          <a:lstStyle/>
          <a:p>
            <a:endParaRPr lang="en-US">
              <a:solidFill>
                <a:srgbClr val="072F54">
                  <a:tint val="75000"/>
                </a:srgbClr>
              </a:solidFill>
            </a:endParaRPr>
          </a:p>
        </p:txBody>
      </p:sp>
      <p:sp>
        <p:nvSpPr>
          <p:cNvPr id="7" name="Slide Number Placeholder 6"/>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31955038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FEE20D-232A-47E8-8FDB-17CD01AF0984}" type="datetimeFigureOut">
              <a:rPr lang="en-US" smtClean="0">
                <a:solidFill>
                  <a:srgbClr val="072F54">
                    <a:tint val="75000"/>
                  </a:srgbClr>
                </a:solidFill>
              </a:rPr>
              <a:pPr/>
              <a:t>9/11/2016</a:t>
            </a:fld>
            <a:endParaRPr lang="en-US">
              <a:solidFill>
                <a:srgbClr val="072F54">
                  <a:tint val="75000"/>
                </a:srgbClr>
              </a:solidFill>
            </a:endParaRPr>
          </a:p>
        </p:txBody>
      </p:sp>
      <p:sp>
        <p:nvSpPr>
          <p:cNvPr id="5" name="Footer Placeholder 4"/>
          <p:cNvSpPr>
            <a:spLocks noGrp="1"/>
          </p:cNvSpPr>
          <p:nvPr>
            <p:ph type="ftr" sz="quarter" idx="11"/>
          </p:nvPr>
        </p:nvSpPr>
        <p:spPr/>
        <p:txBody>
          <a:bodyPr/>
          <a:lstStyle/>
          <a:p>
            <a:endParaRPr lang="en-US">
              <a:solidFill>
                <a:srgbClr val="072F54">
                  <a:tint val="75000"/>
                </a:srgbClr>
              </a:solidFill>
            </a:endParaRPr>
          </a:p>
        </p:txBody>
      </p:sp>
      <p:sp>
        <p:nvSpPr>
          <p:cNvPr id="6" name="Slide Number Placeholder 5"/>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23889287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4"/>
            <a:ext cx="2057400" cy="438785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6374"/>
            <a:ext cx="6019800" cy="43878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FEE20D-232A-47E8-8FDB-17CD01AF0984}" type="datetimeFigureOut">
              <a:rPr lang="en-US" smtClean="0">
                <a:solidFill>
                  <a:srgbClr val="072F54">
                    <a:tint val="75000"/>
                  </a:srgbClr>
                </a:solidFill>
              </a:rPr>
              <a:pPr/>
              <a:t>9/11/2016</a:t>
            </a:fld>
            <a:endParaRPr lang="en-US">
              <a:solidFill>
                <a:srgbClr val="072F54">
                  <a:tint val="75000"/>
                </a:srgbClr>
              </a:solidFill>
            </a:endParaRPr>
          </a:p>
        </p:txBody>
      </p:sp>
      <p:sp>
        <p:nvSpPr>
          <p:cNvPr id="5" name="Footer Placeholder 4"/>
          <p:cNvSpPr>
            <a:spLocks noGrp="1"/>
          </p:cNvSpPr>
          <p:nvPr>
            <p:ph type="ftr" sz="quarter" idx="11"/>
          </p:nvPr>
        </p:nvSpPr>
        <p:spPr/>
        <p:txBody>
          <a:bodyPr/>
          <a:lstStyle/>
          <a:p>
            <a:endParaRPr lang="en-US">
              <a:solidFill>
                <a:srgbClr val="072F54">
                  <a:tint val="75000"/>
                </a:srgbClr>
              </a:solidFill>
            </a:endParaRPr>
          </a:p>
        </p:txBody>
      </p:sp>
      <p:sp>
        <p:nvSpPr>
          <p:cNvPr id="6" name="Slide Number Placeholder 5"/>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3427569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F857450-C128-47FF-8C41-7CE1D66E9C0C}" type="datetimeFigureOut">
              <a:rPr lang="en-US" smtClean="0"/>
              <a:t>9/11/2016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08183D-3634-4893-A836-9328AC035926}" type="slidenum">
              <a:rPr lang="en-US" smtClean="0"/>
              <a:t>‹#›</a:t>
            </a:fld>
            <a:endParaRPr lang="en-US"/>
          </a:p>
        </p:txBody>
      </p:sp>
    </p:spTree>
    <p:extLst>
      <p:ext uri="{BB962C8B-B14F-4D97-AF65-F5344CB8AC3E}">
        <p14:creationId xmlns:p14="http://schemas.microsoft.com/office/powerpoint/2010/main" val="1296294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F857450-C128-47FF-8C41-7CE1D66E9C0C}" type="datetimeFigureOut">
              <a:rPr lang="en-US" smtClean="0"/>
              <a:t>9/11/2016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08183D-3634-4893-A836-9328AC035926}" type="slidenum">
              <a:rPr lang="en-US" smtClean="0"/>
              <a:t>‹#›</a:t>
            </a:fld>
            <a:endParaRPr lang="en-US"/>
          </a:p>
        </p:txBody>
      </p:sp>
    </p:spTree>
    <p:extLst>
      <p:ext uri="{BB962C8B-B14F-4D97-AF65-F5344CB8AC3E}">
        <p14:creationId xmlns:p14="http://schemas.microsoft.com/office/powerpoint/2010/main" val="12293918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F857450-C128-47FF-8C41-7CE1D66E9C0C}" type="datetimeFigureOut">
              <a:rPr lang="en-US" smtClean="0"/>
              <a:t>9/11/2016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B08183D-3634-4893-A836-9328AC035926}" type="slidenum">
              <a:rPr lang="en-US" smtClean="0"/>
              <a:t>‹#›</a:t>
            </a:fld>
            <a:endParaRPr lang="en-US"/>
          </a:p>
        </p:txBody>
      </p:sp>
    </p:spTree>
    <p:extLst>
      <p:ext uri="{BB962C8B-B14F-4D97-AF65-F5344CB8AC3E}">
        <p14:creationId xmlns:p14="http://schemas.microsoft.com/office/powerpoint/2010/main" val="3138144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F857450-C128-47FF-8C41-7CE1D66E9C0C}" type="datetimeFigureOut">
              <a:rPr lang="en-US" smtClean="0"/>
              <a:t>9/11/2016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B08183D-3634-4893-A836-9328AC035926}" type="slidenum">
              <a:rPr lang="en-US" smtClean="0"/>
              <a:t>‹#›</a:t>
            </a:fld>
            <a:endParaRPr lang="en-US"/>
          </a:p>
        </p:txBody>
      </p:sp>
    </p:spTree>
    <p:extLst>
      <p:ext uri="{BB962C8B-B14F-4D97-AF65-F5344CB8AC3E}">
        <p14:creationId xmlns:p14="http://schemas.microsoft.com/office/powerpoint/2010/main" val="17199438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857450-C128-47FF-8C41-7CE1D66E9C0C}" type="datetimeFigureOut">
              <a:rPr lang="en-US" smtClean="0"/>
              <a:t>9/11/2016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B08183D-3634-4893-A836-9328AC035926}" type="slidenum">
              <a:rPr lang="en-US" smtClean="0"/>
              <a:t>‹#›</a:t>
            </a:fld>
            <a:endParaRPr lang="en-US"/>
          </a:p>
        </p:txBody>
      </p:sp>
    </p:spTree>
    <p:extLst>
      <p:ext uri="{BB962C8B-B14F-4D97-AF65-F5344CB8AC3E}">
        <p14:creationId xmlns:p14="http://schemas.microsoft.com/office/powerpoint/2010/main" val="8322279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857450-C128-47FF-8C41-7CE1D66E9C0C}" type="datetimeFigureOut">
              <a:rPr lang="en-US" smtClean="0"/>
              <a:t>9/11/2016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08183D-3634-4893-A836-9328AC035926}" type="slidenum">
              <a:rPr lang="en-US" smtClean="0"/>
              <a:t>‹#›</a:t>
            </a:fld>
            <a:endParaRPr lang="en-US"/>
          </a:p>
        </p:txBody>
      </p:sp>
    </p:spTree>
    <p:extLst>
      <p:ext uri="{BB962C8B-B14F-4D97-AF65-F5344CB8AC3E}">
        <p14:creationId xmlns:p14="http://schemas.microsoft.com/office/powerpoint/2010/main" val="9999827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857450-C128-47FF-8C41-7CE1D66E9C0C}" type="datetimeFigureOut">
              <a:rPr lang="en-US" smtClean="0"/>
              <a:t>9/11/2016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08183D-3634-4893-A836-9328AC035926}" type="slidenum">
              <a:rPr lang="en-US" smtClean="0"/>
              <a:t>‹#›</a:t>
            </a:fld>
            <a:endParaRPr lang="en-US"/>
          </a:p>
        </p:txBody>
      </p:sp>
    </p:spTree>
    <p:extLst>
      <p:ext uri="{BB962C8B-B14F-4D97-AF65-F5344CB8AC3E}">
        <p14:creationId xmlns:p14="http://schemas.microsoft.com/office/powerpoint/2010/main" val="33256703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857450-C128-47FF-8C41-7CE1D66E9C0C}" type="datetimeFigureOut">
              <a:rPr lang="en-US" smtClean="0"/>
              <a:t>9/11/2016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08183D-3634-4893-A836-9328AC035926}" type="slidenum">
              <a:rPr lang="en-US" smtClean="0"/>
              <a:t>‹#›</a:t>
            </a:fld>
            <a:endParaRPr lang="en-US"/>
          </a:p>
        </p:txBody>
      </p:sp>
    </p:spTree>
    <p:extLst>
      <p:ext uri="{BB962C8B-B14F-4D97-AF65-F5344CB8AC3E}">
        <p14:creationId xmlns:p14="http://schemas.microsoft.com/office/powerpoint/2010/main" val="11989645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5000">
              <a:schemeClr val="tx1"/>
            </a:gs>
            <a:gs pos="91000">
              <a:schemeClr val="tx1"/>
            </a:gs>
            <a:gs pos="57000">
              <a:srgbClr val="0B4E8B"/>
            </a:gs>
          </a:gsLst>
          <a:lin ang="27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FEE20D-232A-47E8-8FDB-17CD01AF0984}" type="datetimeFigureOut">
              <a:rPr lang="en-US" smtClean="0">
                <a:solidFill>
                  <a:srgbClr val="072F54">
                    <a:tint val="75000"/>
                  </a:srgbClr>
                </a:solidFill>
              </a:rPr>
              <a:pPr/>
              <a:t>9/11/2016</a:t>
            </a:fld>
            <a:endParaRPr lang="en-US">
              <a:solidFill>
                <a:srgbClr val="072F54">
                  <a:tint val="75000"/>
                </a:srgbClr>
              </a:solidFill>
            </a:endParaRPr>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72F54">
                  <a:tint val="75000"/>
                </a:srgbClr>
              </a:solidFill>
            </a:endParaRPr>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4399474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hyperlink" Target="https://www.flickr.com/photos/cthulhuwho1/" TargetMode="External"/></Relationships>
</file>

<file path=ppt/slides/_rels/slide1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hyperlink" Target="https://www.flickr.com/photos/fod/"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creativecommons.org/licenses/by-nc-sa/2.0/" TargetMode="External"/><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hyperlink" Target="http://www.flickr.com/photos/dbuedo/" TargetMode="Externa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19.xml.rels><?xml version="1.0" encoding="UTF-8" standalone="yes"?>
<Relationships xmlns="http://schemas.openxmlformats.org/package/2006/relationships"><Relationship Id="rId3" Type="http://schemas.openxmlformats.org/officeDocument/2006/relationships/hyperlink" Target="http://creativecommons.org/licenses/by-sa/2.0/" TargetMode="External"/><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hyperlink" Target="http://www.flickr.com/photos/britanglishman/" TargetMode="Externa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creativecommons.org/licenses/by-sa/2.0/" TargetMode="External"/><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hyperlink" Target="http://www.flickr.com/photos/bruce_mcadam/"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8.wdp"/></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29.xml.rels><?xml version="1.0" encoding="UTF-8" standalone="yes"?>
<Relationships xmlns="http://schemas.openxmlformats.org/package/2006/relationships"><Relationship Id="rId3" Type="http://schemas.openxmlformats.org/officeDocument/2006/relationships/hyperlink" Target="http://creativecommons.org/licenses/by-sa/2.0/" TargetMode="External"/><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hyperlink" Target="http://www.flickr.com/photos/hjmediastudios/"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creativecommons.org/licenses/by-sa/2.0/" TargetMode="Externa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hyperlink" Target="http://www.flickr.com/photos/eschipul/"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creativecommons.org/licenses/by-nc-sa/2.0/" TargetMode="External"/><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hyperlink" Target="http://www.flickr.com/photos/mrmorodo/"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creativecommons.org/licenses/by/2.0/" TargetMode="External"/><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hyperlink" Target="http://www.flickr.com/photos/dilbert3110/"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creativecommons.org/licenses/by/2.0/" TargetMode="External"/><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hyperlink" Target="http://www.flickr.com/photos/dilbert3110/" TargetMode="External"/></Relationships>
</file>

<file path=ppt/slides/_rels/slide33.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hyperlink" Target="http://www.holyobserver.com/"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image" Target="../media/image32.jpeg"/><Relationship Id="rId4" Type="http://schemas.microsoft.com/office/2007/relationships/hdphoto" Target="../media/hdphoto11.wdp"/></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2.xml"/><Relationship Id="rId1" Type="http://schemas.openxmlformats.org/officeDocument/2006/relationships/themeOverride" Target="../theme/themeOverride4.xml"/><Relationship Id="rId5" Type="http://schemas.openxmlformats.org/officeDocument/2006/relationships/image" Target="../media/image1.jpeg"/><Relationship Id="rId4" Type="http://schemas.microsoft.com/office/2007/relationships/hdphoto" Target="../media/hdphoto12.wdp"/></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hemeOverride" Target="../theme/themeOverride5.xml"/></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4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2.xml"/><Relationship Id="rId1" Type="http://schemas.openxmlformats.org/officeDocument/2006/relationships/themeOverride" Target="../theme/themeOverride8.xml"/></Relationships>
</file>

<file path=ppt/slides/_rels/slide4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_rels/slide45.xml.rels><?xml version="1.0" encoding="UTF-8" standalone="yes"?>
<Relationships xmlns="http://schemas.openxmlformats.org/package/2006/relationships"><Relationship Id="rId3" Type="http://schemas.openxmlformats.org/officeDocument/2006/relationships/hyperlink" Target="http://conversation.lausanne.org/en/conversations/detail/11972#.Uiz8kpLVAxE" TargetMode="External"/><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hyperlink" Target="http://www.tomrichey.net/" TargetMode="External"/><Relationship Id="rId7" Type="http://schemas.openxmlformats.org/officeDocument/2006/relationships/hyperlink" Target="http://twitter.com/tomrichey" TargetMode="External"/><Relationship Id="rId12" Type="http://schemas.openxmlformats.org/officeDocument/2006/relationships/image" Target="../media/image44.png"/><Relationship Id="rId2" Type="http://schemas.openxmlformats.org/officeDocument/2006/relationships/image" Target="../media/image38.png"/><Relationship Id="rId1" Type="http://schemas.openxmlformats.org/officeDocument/2006/relationships/slideLayout" Target="../slideLayouts/slideLayout12.xml"/><Relationship Id="rId6" Type="http://schemas.openxmlformats.org/officeDocument/2006/relationships/image" Target="../media/image40.png"/><Relationship Id="rId11" Type="http://schemas.openxmlformats.org/officeDocument/2006/relationships/image" Target="../media/image43.png"/><Relationship Id="rId5" Type="http://schemas.openxmlformats.org/officeDocument/2006/relationships/hyperlink" Target="https://www.facebook.com/pages/Tom-Richey/14074617563" TargetMode="External"/><Relationship Id="rId10" Type="http://schemas.openxmlformats.org/officeDocument/2006/relationships/image" Target="../media/image42.png"/><Relationship Id="rId4" Type="http://schemas.openxmlformats.org/officeDocument/2006/relationships/image" Target="../media/image39.png"/><Relationship Id="rId9" Type="http://schemas.openxmlformats.org/officeDocument/2006/relationships/hyperlink" Target="http://www.youtube.com/tomforamerica"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creativecommons.org/licenses/by-nc-sa/2.0/" TargetMode="External"/><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hyperlink" Target="http://www.flickr.com/photos/peasinapod/"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creativecommons.org/licenses/by-sa/2.0/" TargetMode="External"/><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hyperlink" Target="http://www.flickr.com/photos/ginnerobot/" TargetMode="External"/></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6000">
              <a:srgbClr val="1D0F21"/>
            </a:gs>
            <a:gs pos="100000">
              <a:srgbClr val="1C1525"/>
            </a:gs>
          </a:gsLst>
          <a:lin ang="2700000" scaled="1"/>
          <a:tileRect/>
        </a:gradFill>
        <a:effectLst/>
      </p:bgPr>
    </p:bg>
    <p:spTree>
      <p:nvGrpSpPr>
        <p:cNvPr id="1" name=""/>
        <p:cNvGrpSpPr/>
        <p:nvPr/>
      </p:nvGrpSpPr>
      <p:grpSpPr>
        <a:xfrm>
          <a:off x="0" y="0"/>
          <a:ext cx="0" cy="0"/>
          <a:chOff x="0" y="0"/>
          <a:chExt cx="0" cy="0"/>
        </a:xfrm>
      </p:grpSpPr>
      <p:pic>
        <p:nvPicPr>
          <p:cNvPr id="12" name="Picture 2" descr="Jonathan Edwards.jpg"/>
          <p:cNvPicPr>
            <a:picLocks noChangeAspect="1" noChangeArrowheads="1"/>
          </p:cNvPicPr>
          <p:nvPr/>
        </p:nvPicPr>
        <p:blipFill rotWithShape="1">
          <a:blip r:embed="rId2">
            <a:extLst>
              <a:ext uri="{28A0092B-C50C-407E-A947-70E740481C1C}">
                <a14:useLocalDpi xmlns:a14="http://schemas.microsoft.com/office/drawing/2010/main" val="0"/>
              </a:ext>
            </a:extLst>
          </a:blip>
          <a:srcRect l="12092" r="10255" b="12376"/>
          <a:stretch/>
        </p:blipFill>
        <p:spPr bwMode="auto">
          <a:xfrm>
            <a:off x="4953000" y="397273"/>
            <a:ext cx="4038601" cy="5012927"/>
          </a:xfrm>
          <a:prstGeom prst="ellipse">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0" y="457200"/>
            <a:ext cx="5181600" cy="4898608"/>
          </a:xfrm>
        </p:spPr>
        <p:txBody>
          <a:bodyPr>
            <a:noAutofit/>
          </a:bodyPr>
          <a:lstStyle/>
          <a:p>
            <a:pPr>
              <a:lnSpc>
                <a:spcPct val="80000"/>
              </a:lnSpc>
            </a:pPr>
            <a:r>
              <a:rPr lang="en-US" sz="11500" dirty="0" smtClean="0">
                <a:solidFill>
                  <a:schemeClr val="bg1"/>
                </a:solidFill>
                <a:effectLst>
                  <a:outerShdw blurRad="38100" dist="38100" dir="2700000" algn="tl">
                    <a:srgbClr val="000000">
                      <a:alpha val="43137"/>
                    </a:srgbClr>
                  </a:outerShdw>
                </a:effectLst>
              </a:rPr>
              <a:t>The </a:t>
            </a:r>
            <a:r>
              <a:rPr lang="en-US" sz="8800" dirty="0" smtClean="0">
                <a:solidFill>
                  <a:schemeClr val="bg1"/>
                </a:solidFill>
                <a:effectLst>
                  <a:outerShdw blurRad="38100" dist="38100" dir="2700000" algn="tl">
                    <a:srgbClr val="000000">
                      <a:alpha val="43137"/>
                    </a:srgbClr>
                  </a:outerShdw>
                </a:effectLst>
              </a:rPr>
              <a:t>[First] </a:t>
            </a:r>
            <a:r>
              <a:rPr lang="en-US" sz="13800" dirty="0" smtClean="0">
                <a:solidFill>
                  <a:schemeClr val="bg1"/>
                </a:solidFill>
                <a:effectLst>
                  <a:outerShdw blurRad="38100" dist="38100" dir="2700000" algn="tl">
                    <a:srgbClr val="000000">
                      <a:alpha val="43137"/>
                    </a:srgbClr>
                  </a:outerShdw>
                </a:effectLst>
              </a:rPr>
              <a:t>Great </a:t>
            </a:r>
            <a:r>
              <a:rPr lang="en-US" sz="8800" dirty="0" smtClean="0">
                <a:solidFill>
                  <a:schemeClr val="bg1"/>
                </a:solidFill>
                <a:effectLst>
                  <a:outerShdw blurRad="38100" dist="38100" dir="2700000" algn="tl">
                    <a:srgbClr val="000000">
                      <a:alpha val="43137"/>
                    </a:srgbClr>
                  </a:outerShdw>
                </a:effectLst>
              </a:rPr>
              <a:t>Awakening</a:t>
            </a:r>
            <a:endParaRPr lang="en-US" sz="10500" dirty="0">
              <a:solidFill>
                <a:schemeClr val="bg1"/>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76200" y="5203408"/>
            <a:ext cx="9220200" cy="1654591"/>
          </a:xfrm>
        </p:spPr>
        <p:txBody>
          <a:bodyPr anchor="ctr">
            <a:noAutofit/>
          </a:bodyPr>
          <a:lstStyle/>
          <a:p>
            <a:r>
              <a:rPr lang="en-US" sz="4800" dirty="0" smtClean="0">
                <a:solidFill>
                  <a:srgbClr val="F0F0D1"/>
                </a:solidFill>
                <a:effectLst>
                  <a:outerShdw blurRad="38100" dist="38100" dir="2700000" algn="tl">
                    <a:srgbClr val="000000">
                      <a:alpha val="43137"/>
                    </a:srgbClr>
                  </a:outerShdw>
                </a:effectLst>
                <a:latin typeface="Monotype Corsiva" pitchFamily="66" charset="0"/>
              </a:rPr>
              <a:t>Religious Revival in Colonial America</a:t>
            </a:r>
            <a:endParaRPr lang="en-US" sz="5400" dirty="0">
              <a:solidFill>
                <a:srgbClr val="F0F0D1"/>
              </a:solidFill>
              <a:effectLst>
                <a:outerShdw blurRad="38100" dist="38100" dir="2700000" algn="tl">
                  <a:srgbClr val="000000">
                    <a:alpha val="43137"/>
                  </a:srgbClr>
                </a:outerShdw>
              </a:effectLst>
              <a:latin typeface="Monotype Corsiva" pitchFamily="66" charset="0"/>
            </a:endParaRPr>
          </a:p>
        </p:txBody>
      </p:sp>
    </p:spTree>
    <p:extLst>
      <p:ext uri="{BB962C8B-B14F-4D97-AF65-F5344CB8AC3E}">
        <p14:creationId xmlns:p14="http://schemas.microsoft.com/office/powerpoint/2010/main" val="32428898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120C10"/>
            </a:gs>
            <a:gs pos="74000">
              <a:srgbClr val="18100E"/>
            </a:gs>
            <a:gs pos="83000">
              <a:srgbClr val="1D0D0E"/>
            </a:gs>
            <a:gs pos="100000">
              <a:srgbClr val="2E1E22"/>
            </a:gs>
          </a:gsLst>
          <a:lin ang="2700000" scaled="1"/>
          <a:tileRect/>
        </a:gradFill>
        <a:effectLst/>
      </p:bgPr>
    </p:bg>
    <p:spTree>
      <p:nvGrpSpPr>
        <p:cNvPr id="1" name=""/>
        <p:cNvGrpSpPr/>
        <p:nvPr/>
      </p:nvGrpSpPr>
      <p:grpSpPr>
        <a:xfrm>
          <a:off x="0" y="0"/>
          <a:ext cx="0" cy="0"/>
          <a:chOff x="0" y="0"/>
          <a:chExt cx="0" cy="0"/>
        </a:xfrm>
      </p:grpSpPr>
      <p:pic>
        <p:nvPicPr>
          <p:cNvPr id="2050" name="Picture 2" descr="http://upload.wikimedia.org/wikipedia/commons/a/a2/JohnWinthropColorPortrai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3220" y="399964"/>
            <a:ext cx="5370780" cy="6458036"/>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04800" y="-76200"/>
            <a:ext cx="4038600" cy="6202362"/>
          </a:xfrm>
        </p:spPr>
        <p:txBody>
          <a:bodyPr>
            <a:noAutofit/>
          </a:bodyPr>
          <a:lstStyle/>
          <a:p>
            <a:pPr>
              <a:lnSpc>
                <a:spcPct val="80000"/>
              </a:lnSpc>
            </a:pPr>
            <a:r>
              <a:rPr lang="en-US" sz="16600" dirty="0" smtClean="0">
                <a:solidFill>
                  <a:schemeClr val="accent5"/>
                </a:solidFill>
                <a:effectLst>
                  <a:outerShdw blurRad="38100" dist="38100" dir="2700000" algn="tl">
                    <a:srgbClr val="000000">
                      <a:alpha val="43137"/>
                    </a:srgbClr>
                  </a:outerShdw>
                </a:effectLst>
              </a:rPr>
              <a:t>City </a:t>
            </a:r>
            <a:r>
              <a:rPr lang="en-US" sz="11500" dirty="0" smtClean="0">
                <a:solidFill>
                  <a:schemeClr val="accent5"/>
                </a:solidFill>
                <a:effectLst>
                  <a:outerShdw blurRad="38100" dist="38100" dir="2700000" algn="tl">
                    <a:srgbClr val="000000">
                      <a:alpha val="43137"/>
                    </a:srgbClr>
                  </a:outerShdw>
                </a:effectLst>
              </a:rPr>
              <a:t>on a </a:t>
            </a:r>
            <a:r>
              <a:rPr lang="en-US" sz="16600" dirty="0" smtClean="0">
                <a:solidFill>
                  <a:schemeClr val="accent5"/>
                </a:solidFill>
                <a:effectLst>
                  <a:outerShdw blurRad="38100" dist="38100" dir="2700000" algn="tl">
                    <a:srgbClr val="000000">
                      <a:alpha val="43137"/>
                    </a:srgbClr>
                  </a:outerShdw>
                </a:effectLst>
              </a:rPr>
              <a:t>Hill</a:t>
            </a:r>
            <a:endParaRPr lang="en-US" sz="16600" dirty="0">
              <a:solidFill>
                <a:schemeClr val="accent5"/>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166137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l"/>
            <a:r>
              <a:rPr lang="en-US" sz="88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Harvard College</a:t>
            </a:r>
            <a:endParaRPr lang="en-US" sz="880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Content Placeholder 2"/>
          <p:cNvSpPr>
            <a:spLocks noGrp="1"/>
          </p:cNvSpPr>
          <p:nvPr>
            <p:ph idx="1"/>
          </p:nvPr>
        </p:nvSpPr>
        <p:spPr>
          <a:xfrm>
            <a:off x="685800" y="1554162"/>
            <a:ext cx="3429000" cy="914399"/>
          </a:xfrm>
        </p:spPr>
        <p:txBody>
          <a:bodyPr>
            <a:normAutofit lnSpcReduction="10000"/>
          </a:bodyPr>
          <a:lstStyle/>
          <a:p>
            <a:pPr marL="0" indent="0">
              <a:buNone/>
            </a:pPr>
            <a:r>
              <a:rPr lang="en-US" sz="5400" dirty="0" smtClean="0">
                <a:solidFill>
                  <a:schemeClr val="bg1">
                    <a:lumMod val="85000"/>
                  </a:schemeClr>
                </a:solidFill>
                <a:latin typeface="Monotype Corsiva" pitchFamily="66" charset="0"/>
              </a:rPr>
              <a:t>Est. 1636</a:t>
            </a:r>
            <a:endParaRPr lang="en-US" sz="5400" dirty="0">
              <a:solidFill>
                <a:schemeClr val="bg1">
                  <a:lumMod val="85000"/>
                </a:schemeClr>
              </a:solidFill>
              <a:latin typeface="Monotype Corsiva" pitchFamily="66" charset="0"/>
            </a:endParaRPr>
          </a:p>
        </p:txBody>
      </p:sp>
      <p:pic>
        <p:nvPicPr>
          <p:cNvPr id="4098" name="Picture 2" descr="http://upload.wikimedia.org/wikipedia/en/thumb/3/3a/Harvard_Wreath_Logo_1.svg/500px-Harvard_Wreath_Logo_1.sv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7236" y="1914524"/>
            <a:ext cx="4449564" cy="433387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57200" y="3270409"/>
            <a:ext cx="3733800" cy="2215991"/>
          </a:xfrm>
          <a:prstGeom prst="rect">
            <a:avLst/>
          </a:prstGeom>
        </p:spPr>
        <p:txBody>
          <a:bodyPr wrap="square">
            <a:spAutoFit/>
          </a:bodyPr>
          <a:lstStyle/>
          <a:p>
            <a:r>
              <a:rPr lang="en-US" sz="6600" b="1" dirty="0" smtClean="0">
                <a:solidFill>
                  <a:schemeClr val="bg1">
                    <a:lumMod val="85000"/>
                  </a:schemeClr>
                </a:solidFill>
                <a:latin typeface="+mj-lt"/>
              </a:rPr>
              <a:t>PURPOSE:</a:t>
            </a:r>
            <a:endParaRPr lang="en-US" sz="1400" i="1" dirty="0">
              <a:solidFill>
                <a:schemeClr val="bg1">
                  <a:lumMod val="85000"/>
                </a:schemeClr>
              </a:solidFill>
              <a:latin typeface="Monotype Corsiva" pitchFamily="66" charset="0"/>
            </a:endParaRPr>
          </a:p>
          <a:p>
            <a:pPr marL="111125"/>
            <a:r>
              <a:rPr lang="en-US" sz="3600" i="1" dirty="0" smtClean="0">
                <a:solidFill>
                  <a:schemeClr val="bg1">
                    <a:lumMod val="85000"/>
                  </a:schemeClr>
                </a:solidFill>
                <a:latin typeface="Monotype Corsiva" pitchFamily="66" charset="0"/>
              </a:rPr>
              <a:t>Educate and train Puritan ministers</a:t>
            </a:r>
            <a:endParaRPr lang="en-US" sz="3600" i="1" dirty="0">
              <a:solidFill>
                <a:schemeClr val="bg1">
                  <a:lumMod val="85000"/>
                </a:schemeClr>
              </a:solidFill>
              <a:latin typeface="Monotype Corsiva" pitchFamily="66" charset="0"/>
            </a:endParaRPr>
          </a:p>
        </p:txBody>
      </p:sp>
    </p:spTree>
    <p:extLst>
      <p:ext uri="{BB962C8B-B14F-4D97-AF65-F5344CB8AC3E}">
        <p14:creationId xmlns:p14="http://schemas.microsoft.com/office/powerpoint/2010/main" val="3238408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13000"/>
                    </a14:imgEffect>
                  </a14:imgLayer>
                </a14:imgProps>
              </a:ext>
              <a:ext uri="{28A0092B-C50C-407E-A947-70E740481C1C}">
                <a14:useLocalDpi xmlns:a14="http://schemas.microsoft.com/office/drawing/2010/main" val="0"/>
              </a:ext>
            </a:extLst>
          </a:blip>
          <a:srcRect t="24008" b="22368"/>
          <a:stretch/>
        </p:blipFill>
        <p:spPr>
          <a:xfrm>
            <a:off x="0" y="0"/>
            <a:ext cx="9296400" cy="6858000"/>
          </a:xfrm>
          <a:prstGeom prst="rect">
            <a:avLst/>
          </a:prstGeom>
        </p:spPr>
      </p:pic>
      <p:sp>
        <p:nvSpPr>
          <p:cNvPr id="3" name="Content Placeholder 2"/>
          <p:cNvSpPr>
            <a:spLocks noGrp="1"/>
          </p:cNvSpPr>
          <p:nvPr>
            <p:ph idx="1"/>
          </p:nvPr>
        </p:nvSpPr>
        <p:spPr>
          <a:xfrm>
            <a:off x="381000" y="579437"/>
            <a:ext cx="8610600" cy="5668963"/>
          </a:xfrm>
        </p:spPr>
        <p:txBody>
          <a:bodyPr>
            <a:noAutofit/>
          </a:bodyPr>
          <a:lstStyle/>
          <a:p>
            <a:pPr marL="173038" indent="-173038">
              <a:buNone/>
            </a:pPr>
            <a:r>
              <a:rPr lang="en-US" sz="4000" dirty="0" smtClean="0">
                <a:latin typeface="+mj-lt"/>
              </a:rPr>
              <a:t>“After </a:t>
            </a:r>
            <a:r>
              <a:rPr lang="en-US" sz="4000" dirty="0">
                <a:latin typeface="+mj-lt"/>
              </a:rPr>
              <a:t>God had carried us safe to New England and we had </a:t>
            </a:r>
            <a:r>
              <a:rPr lang="en-US" sz="4000" dirty="0" err="1">
                <a:latin typeface="+mj-lt"/>
              </a:rPr>
              <a:t>builded</a:t>
            </a:r>
            <a:r>
              <a:rPr lang="en-US" sz="4000" dirty="0">
                <a:latin typeface="+mj-lt"/>
              </a:rPr>
              <a:t> our houses, provided necessaries for our livelihood, reared convenient places for God's worship, and settled the civil government: One of the next things we longed for and looked after was to advance learning and perpetuate it to posterity; dreading to leave an illiterate ministry to the churches, when our present ministers shall lie in the dust</a:t>
            </a:r>
            <a:r>
              <a:rPr lang="en-US" sz="4000" dirty="0" smtClean="0">
                <a:latin typeface="+mj-lt"/>
              </a:rPr>
              <a:t>.”</a:t>
            </a:r>
            <a:endParaRPr lang="en-US" sz="4000" dirty="0">
              <a:latin typeface="+mj-lt"/>
            </a:endParaRPr>
          </a:p>
        </p:txBody>
      </p:sp>
    </p:spTree>
    <p:extLst>
      <p:ext uri="{BB962C8B-B14F-4D97-AF65-F5344CB8AC3E}">
        <p14:creationId xmlns:p14="http://schemas.microsoft.com/office/powerpoint/2010/main" val="12222148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l="1594" r="2774"/>
          <a:stretch/>
        </p:blipFill>
        <p:spPr bwMode="auto">
          <a:xfrm>
            <a:off x="0" y="228600"/>
            <a:ext cx="9144000" cy="6296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0" y="4495800"/>
            <a:ext cx="9144000" cy="1143000"/>
          </a:xfrm>
        </p:spPr>
        <p:style>
          <a:lnRef idx="1">
            <a:schemeClr val="accent2"/>
          </a:lnRef>
          <a:fillRef idx="2">
            <a:schemeClr val="accent2"/>
          </a:fillRef>
          <a:effectRef idx="1">
            <a:schemeClr val="accent2"/>
          </a:effectRef>
          <a:fontRef idx="minor">
            <a:schemeClr val="dk1"/>
          </a:fontRef>
        </p:style>
        <p:txBody>
          <a:bodyPr>
            <a:normAutofit/>
          </a:bodyPr>
          <a:lstStyle/>
          <a:p>
            <a:r>
              <a:rPr lang="en-US" sz="6600" dirty="0" smtClean="0">
                <a:latin typeface="+mj-lt"/>
              </a:rPr>
              <a:t>GOAL ONE:  DON’T DIE</a:t>
            </a:r>
            <a:endParaRPr lang="en-US" sz="6600" dirty="0">
              <a:latin typeface="+mj-lt"/>
            </a:endParaRPr>
          </a:p>
        </p:txBody>
      </p:sp>
      <p:sp>
        <p:nvSpPr>
          <p:cNvPr id="4" name="Rectangle 3"/>
          <p:cNvSpPr/>
          <p:nvPr/>
        </p:nvSpPr>
        <p:spPr>
          <a:xfrm>
            <a:off x="7601013" y="6550223"/>
            <a:ext cx="1542987" cy="307777"/>
          </a:xfrm>
          <a:prstGeom prst="rect">
            <a:avLst/>
          </a:prstGeom>
        </p:spPr>
        <p:txBody>
          <a:bodyPr wrap="none">
            <a:spAutoFit/>
          </a:bodyPr>
          <a:lstStyle/>
          <a:p>
            <a:r>
              <a:rPr lang="en-US" sz="1400" dirty="0" smtClean="0">
                <a:solidFill>
                  <a:schemeClr val="accent5"/>
                </a:solidFill>
              </a:rPr>
              <a:t>Photo by </a:t>
            </a:r>
            <a:r>
              <a:rPr lang="en-US" sz="1400" b="1" dirty="0">
                <a:solidFill>
                  <a:schemeClr val="accent5"/>
                </a:solidFill>
                <a:hlinkClick r:id="rId4" tooltip="Go to Will Hart's photostream"/>
              </a:rPr>
              <a:t>Will </a:t>
            </a:r>
            <a:r>
              <a:rPr lang="en-US" sz="1400" b="1" dirty="0" smtClean="0">
                <a:solidFill>
                  <a:schemeClr val="accent5"/>
                </a:solidFill>
                <a:hlinkClick r:id="rId4" tooltip="Go to Will Hart's photostream"/>
              </a:rPr>
              <a:t>Hart</a:t>
            </a:r>
            <a:endParaRPr lang="en-US" sz="1400" dirty="0">
              <a:solidFill>
                <a:schemeClr val="accent5"/>
              </a:solidFill>
            </a:endParaRPr>
          </a:p>
        </p:txBody>
      </p:sp>
    </p:spTree>
    <p:extLst>
      <p:ext uri="{BB962C8B-B14F-4D97-AF65-F5344CB8AC3E}">
        <p14:creationId xmlns:p14="http://schemas.microsoft.com/office/powerpoint/2010/main" val="11505194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jrenseyblog.files.wordpress.com/2013/03/calvin.gif"/>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12920" b="97956" l="3818" r="96727">
                        <a14:foregroundMark x1="42727" y1="32336" x2="49455" y2="62117"/>
                        <a14:foregroundMark x1="8273" y1="67737" x2="39455" y2="85766"/>
                        <a14:foregroundMark x1="63091" y1="92555" x2="12909" y2="90657"/>
                        <a14:foregroundMark x1="8000" y1="70073" x2="10636" y2="73577"/>
                        <a14:foregroundMark x1="11455" y1="63723" x2="19909" y2="71460"/>
                        <a14:foregroundMark x1="10273" y1="63504" x2="10273" y2="63504"/>
                        <a14:foregroundMark x1="40636" y1="37226" x2="42455" y2="43796"/>
                        <a14:foregroundMark x1="44727" y1="53431" x2="34545" y2="63942"/>
                        <a14:foregroundMark x1="31636" y1="64891" x2="39818" y2="58832"/>
                        <a14:foregroundMark x1="10909" y1="86715" x2="18455" y2="94891"/>
                        <a14:foregroundMark x1="12636" y1="91825" x2="7091" y2="77810"/>
                        <a14:foregroundMark x1="6545" y1="84088" x2="12909" y2="94453"/>
                        <a14:backgroundMark x1="79455" y1="44088" x2="99909" y2="59489"/>
                        <a14:backgroundMark x1="9182" y1="95620" x2="2182" y2="85547"/>
                      </a14:backgroundRemoval>
                    </a14:imgEffect>
                    <a14:imgEffect>
                      <a14:brightnessContrast bright="10000" contrast="10000"/>
                    </a14:imgEffect>
                  </a14:imgLayer>
                </a14:imgProps>
              </a:ext>
              <a:ext uri="{28A0092B-C50C-407E-A947-70E740481C1C}">
                <a14:useLocalDpi xmlns:a14="http://schemas.microsoft.com/office/drawing/2010/main" val="0"/>
              </a:ext>
            </a:extLst>
          </a:blip>
          <a:srcRect l="3889" t="13357" r="3889" b="2287"/>
          <a:stretch/>
        </p:blipFill>
        <p:spPr bwMode="auto">
          <a:xfrm>
            <a:off x="3276600" y="173620"/>
            <a:ext cx="5867400" cy="6684380"/>
          </a:xfrm>
          <a:prstGeom prst="rect">
            <a:avLst/>
          </a:prstGeom>
          <a:noFill/>
          <a:effectLst>
            <a:glow rad="1016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0" y="274638"/>
            <a:ext cx="4953000" cy="3840162"/>
          </a:xfrm>
        </p:spPr>
        <p:txBody>
          <a:bodyPr>
            <a:normAutofit/>
          </a:bodyPr>
          <a:lstStyle/>
          <a:p>
            <a:r>
              <a:rPr lang="en-US" sz="6000" dirty="0" smtClean="0">
                <a:solidFill>
                  <a:schemeClr val="accent5"/>
                </a:solidFill>
              </a:rPr>
              <a:t>GOAL TWO:</a:t>
            </a:r>
            <a:br>
              <a:rPr lang="en-US" sz="6000" dirty="0" smtClean="0">
                <a:solidFill>
                  <a:schemeClr val="accent5"/>
                </a:solidFill>
              </a:rPr>
            </a:br>
            <a:r>
              <a:rPr lang="en-US" sz="6000" dirty="0" smtClean="0">
                <a:solidFill>
                  <a:schemeClr val="accent5"/>
                </a:solidFill>
              </a:rPr>
              <a:t>EDUCATE </a:t>
            </a:r>
            <a:r>
              <a:rPr lang="en-US" sz="5400" dirty="0" smtClean="0">
                <a:solidFill>
                  <a:schemeClr val="accent5"/>
                </a:solidFill>
              </a:rPr>
              <a:t>MINISTERS</a:t>
            </a:r>
            <a:endParaRPr lang="en-US" sz="6000" dirty="0">
              <a:solidFill>
                <a:schemeClr val="accent5"/>
              </a:solidFill>
            </a:endParaRPr>
          </a:p>
        </p:txBody>
      </p:sp>
    </p:spTree>
    <p:extLst>
      <p:ext uri="{BB962C8B-B14F-4D97-AF65-F5344CB8AC3E}">
        <p14:creationId xmlns:p14="http://schemas.microsoft.com/office/powerpoint/2010/main" val="5181333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
            <a:ext cx="8862708" cy="6829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0" y="4419600"/>
            <a:ext cx="9144000" cy="1143000"/>
          </a:xfrm>
          <a:gradFill>
            <a:gsLst>
              <a:gs pos="0">
                <a:schemeClr val="dk1">
                  <a:shade val="51000"/>
                  <a:satMod val="130000"/>
                  <a:alpha val="80000"/>
                </a:schemeClr>
              </a:gs>
              <a:gs pos="80000">
                <a:schemeClr val="dk1">
                  <a:shade val="93000"/>
                  <a:satMod val="130000"/>
                  <a:alpha val="80000"/>
                </a:schemeClr>
              </a:gs>
              <a:gs pos="100000">
                <a:schemeClr val="dk1">
                  <a:shade val="94000"/>
                  <a:satMod val="135000"/>
                  <a:alpha val="80000"/>
                </a:schemeClr>
              </a:gs>
            </a:gsLst>
          </a:gradFill>
        </p:spPr>
        <p:style>
          <a:lnRef idx="1">
            <a:schemeClr val="dk1"/>
          </a:lnRef>
          <a:fillRef idx="3">
            <a:schemeClr val="dk1"/>
          </a:fillRef>
          <a:effectRef idx="2">
            <a:schemeClr val="dk1"/>
          </a:effectRef>
          <a:fontRef idx="minor">
            <a:schemeClr val="lt1"/>
          </a:fontRef>
        </p:style>
        <p:txBody>
          <a:bodyPr>
            <a:noAutofit/>
          </a:bodyPr>
          <a:lstStyle/>
          <a:p>
            <a:r>
              <a:rPr lang="en-US" sz="7200" dirty="0" smtClean="0">
                <a:solidFill>
                  <a:schemeClr val="accent5"/>
                </a:solidFill>
                <a:effectLst>
                  <a:outerShdw blurRad="38100" dist="38100" dir="2700000" algn="tl">
                    <a:srgbClr val="000000">
                      <a:alpha val="43137"/>
                    </a:srgbClr>
                  </a:outerShdw>
                </a:effectLst>
                <a:latin typeface="+mj-lt"/>
              </a:rPr>
              <a:t>The first generation died…</a:t>
            </a:r>
            <a:endParaRPr lang="en-US" sz="7200" dirty="0">
              <a:solidFill>
                <a:schemeClr val="accent5"/>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15429584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25000" contrast="10000"/>
                    </a14:imgEffect>
                  </a14:imgLayer>
                </a14:imgProps>
              </a:ext>
              <a:ext uri="{28A0092B-C50C-407E-A947-70E740481C1C}">
                <a14:useLocalDpi xmlns:a14="http://schemas.microsoft.com/office/drawing/2010/main" val="0"/>
              </a:ext>
            </a:extLst>
          </a:blip>
          <a:srcRect b="11893"/>
          <a:stretch/>
        </p:blipFill>
        <p:spPr bwMode="auto">
          <a:xfrm>
            <a:off x="0" y="0"/>
            <a:ext cx="673375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038600" y="274638"/>
            <a:ext cx="4648200" cy="3687762"/>
          </a:xfrm>
        </p:spPr>
        <p:txBody>
          <a:bodyPr>
            <a:normAutofit/>
          </a:bodyPr>
          <a:lstStyle/>
          <a:p>
            <a:r>
              <a:rPr lang="en-US" dirty="0" smtClean="0">
                <a:solidFill>
                  <a:schemeClr val="accent5"/>
                </a:solidFill>
              </a:rPr>
              <a:t>The next generation got </a:t>
            </a:r>
            <a:r>
              <a:rPr lang="en-US" sz="9600" dirty="0" smtClean="0">
                <a:solidFill>
                  <a:schemeClr val="accent5"/>
                </a:solidFill>
                <a:latin typeface="Aharoni" panose="02010803020104030203" pitchFamily="2" charset="-79"/>
                <a:cs typeface="Aharoni" panose="02010803020104030203" pitchFamily="2" charset="-79"/>
              </a:rPr>
              <a:t>BORED</a:t>
            </a:r>
            <a:r>
              <a:rPr lang="en-US" sz="8000" dirty="0" smtClean="0">
                <a:solidFill>
                  <a:schemeClr val="accent5"/>
                </a:solidFill>
              </a:rPr>
              <a:t>.</a:t>
            </a:r>
            <a:endParaRPr lang="en-US" sz="8000" dirty="0">
              <a:solidFill>
                <a:schemeClr val="accent5"/>
              </a:solidFill>
            </a:endParaRPr>
          </a:p>
        </p:txBody>
      </p:sp>
      <p:sp>
        <p:nvSpPr>
          <p:cNvPr id="4" name="Rectangle 3"/>
          <p:cNvSpPr/>
          <p:nvPr/>
        </p:nvSpPr>
        <p:spPr>
          <a:xfrm>
            <a:off x="6400800" y="6324600"/>
            <a:ext cx="2438400" cy="307777"/>
          </a:xfrm>
          <a:prstGeom prst="rect">
            <a:avLst/>
          </a:prstGeom>
        </p:spPr>
        <p:txBody>
          <a:bodyPr wrap="square">
            <a:spAutoFit/>
          </a:bodyPr>
          <a:lstStyle/>
          <a:p>
            <a:pPr algn="r"/>
            <a:r>
              <a:rPr lang="en-US" sz="1400" dirty="0" smtClean="0">
                <a:solidFill>
                  <a:schemeClr val="accent5"/>
                </a:solidFill>
              </a:rPr>
              <a:t>Photo by </a:t>
            </a:r>
            <a:r>
              <a:rPr lang="en-US" sz="1400" b="1" dirty="0" err="1">
                <a:hlinkClick r:id="rId4" tooltip="Go to Fod Tzellos's photostream"/>
              </a:rPr>
              <a:t>Fod</a:t>
            </a:r>
            <a:r>
              <a:rPr lang="en-US" sz="1400" b="1" dirty="0">
                <a:hlinkClick r:id="rId4" tooltip="Go to Fod Tzellos's photostream"/>
              </a:rPr>
              <a:t> </a:t>
            </a:r>
            <a:r>
              <a:rPr lang="en-US" sz="1400" b="1" dirty="0" err="1" smtClean="0">
                <a:hlinkClick r:id="rId4" tooltip="Go to Fod Tzellos's photostream"/>
              </a:rPr>
              <a:t>Tzellos</a:t>
            </a:r>
            <a:endParaRPr lang="en-US" sz="1400" dirty="0"/>
          </a:p>
        </p:txBody>
      </p:sp>
    </p:spTree>
    <p:extLst>
      <p:ext uri="{BB962C8B-B14F-4D97-AF65-F5344CB8AC3E}">
        <p14:creationId xmlns:p14="http://schemas.microsoft.com/office/powerpoint/2010/main" val="29197606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farm8.staticflickr.com/7149/6728211649_d2b09aabdd_b.jpg"/>
          <p:cNvPicPr>
            <a:picLocks noChangeAspect="1" noChangeArrowheads="1"/>
          </p:cNvPicPr>
          <p:nvPr/>
        </p:nvPicPr>
        <p:blipFill rotWithShape="1">
          <a:blip r:embed="rId2">
            <a:extLst>
              <a:ext uri="{28A0092B-C50C-407E-A947-70E740481C1C}">
                <a14:useLocalDpi xmlns:a14="http://schemas.microsoft.com/office/drawing/2010/main" val="0"/>
              </a:ext>
            </a:extLst>
          </a:blip>
          <a:srcRect r="22184"/>
          <a:stretch/>
        </p:blipFill>
        <p:spPr bwMode="auto">
          <a:xfrm>
            <a:off x="1143000" y="0"/>
            <a:ext cx="8001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farm8.staticflickr.com/7149/6728211649_d2b09aabdd_b.jpg"/>
          <p:cNvPicPr>
            <a:picLocks noChangeAspect="1" noChangeArrowheads="1"/>
          </p:cNvPicPr>
          <p:nvPr/>
        </p:nvPicPr>
        <p:blipFill rotWithShape="1">
          <a:blip r:embed="rId2">
            <a:extLst>
              <a:ext uri="{28A0092B-C50C-407E-A947-70E740481C1C}">
                <a14:useLocalDpi xmlns:a14="http://schemas.microsoft.com/office/drawing/2010/main" val="0"/>
              </a:ext>
            </a:extLst>
          </a:blip>
          <a:srcRect r="71863"/>
          <a:stretch/>
        </p:blipFill>
        <p:spPr bwMode="auto">
          <a:xfrm>
            <a:off x="0" y="0"/>
            <a:ext cx="4035972"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76200" y="960438"/>
            <a:ext cx="4114800" cy="2316162"/>
          </a:xfrm>
        </p:spPr>
        <p:txBody>
          <a:bodyPr>
            <a:noAutofit/>
          </a:bodyPr>
          <a:lstStyle/>
          <a:p>
            <a:r>
              <a:rPr lang="en-US" sz="8800" dirty="0" smtClean="0"/>
              <a:t>Halfway </a:t>
            </a:r>
            <a:r>
              <a:rPr lang="en-US" sz="7200" dirty="0" smtClean="0"/>
              <a:t>Covenant</a:t>
            </a:r>
            <a:endParaRPr lang="en-US" sz="7200" dirty="0"/>
          </a:p>
        </p:txBody>
      </p:sp>
      <p:sp>
        <p:nvSpPr>
          <p:cNvPr id="3" name="Content Placeholder 2"/>
          <p:cNvSpPr>
            <a:spLocks noGrp="1"/>
          </p:cNvSpPr>
          <p:nvPr>
            <p:ph idx="1"/>
          </p:nvPr>
        </p:nvSpPr>
        <p:spPr>
          <a:xfrm>
            <a:off x="228600" y="5715000"/>
            <a:ext cx="7010400" cy="685800"/>
          </a:xfrm>
        </p:spPr>
        <p:txBody>
          <a:bodyPr>
            <a:noAutofit/>
          </a:bodyPr>
          <a:lstStyle/>
          <a:p>
            <a:pPr marL="0" indent="0" algn="ctr">
              <a:buNone/>
            </a:pPr>
            <a:r>
              <a:rPr lang="en-US" sz="5400" b="1" dirty="0" smtClean="0">
                <a:solidFill>
                  <a:schemeClr val="accent5"/>
                </a:solidFill>
                <a:effectLst>
                  <a:outerShdw blurRad="38100" dist="38100" dir="2700000" algn="tl">
                    <a:srgbClr val="000000">
                      <a:alpha val="43137"/>
                    </a:srgbClr>
                  </a:outerShdw>
                </a:effectLst>
                <a:latin typeface="Monotype Corsiva" panose="03010101010201010101" pitchFamily="66" charset="0"/>
              </a:rPr>
              <a:t>Partial church membership</a:t>
            </a:r>
            <a:endParaRPr lang="en-US" sz="5400" b="1" dirty="0">
              <a:solidFill>
                <a:schemeClr val="accent5"/>
              </a:solidFill>
              <a:effectLst>
                <a:outerShdw blurRad="38100" dist="38100" dir="2700000" algn="tl">
                  <a:srgbClr val="000000">
                    <a:alpha val="43137"/>
                  </a:srgbClr>
                </a:outerShdw>
              </a:effectLst>
              <a:latin typeface="Monotype Corsiva" panose="03010101010201010101" pitchFamily="66" charset="0"/>
            </a:endParaRPr>
          </a:p>
        </p:txBody>
      </p:sp>
      <p:sp>
        <p:nvSpPr>
          <p:cNvPr id="4" name="Rectangle 3"/>
          <p:cNvSpPr/>
          <p:nvPr/>
        </p:nvSpPr>
        <p:spPr>
          <a:xfrm>
            <a:off x="6629400" y="6504801"/>
            <a:ext cx="2492542" cy="276999"/>
          </a:xfrm>
          <a:prstGeom prst="rect">
            <a:avLst/>
          </a:prstGeom>
        </p:spPr>
        <p:txBody>
          <a:bodyPr wrap="none">
            <a:spAutoFit/>
          </a:bodyPr>
          <a:lstStyle/>
          <a:p>
            <a:r>
              <a:rPr lang="en-US" sz="1200" dirty="0">
                <a:solidFill>
                  <a:schemeClr val="bg1"/>
                </a:solidFill>
                <a:hlinkClick r:id="rId3" tooltip="Attribution-NonCommercial-ShareAlike License"/>
              </a:rPr>
              <a:t>Some rights reserved</a:t>
            </a:r>
            <a:r>
              <a:rPr lang="en-US" sz="1200" dirty="0">
                <a:solidFill>
                  <a:schemeClr val="bg1"/>
                </a:solidFill>
              </a:rPr>
              <a:t> by </a:t>
            </a:r>
            <a:r>
              <a:rPr lang="en-US" sz="1200" dirty="0" err="1">
                <a:solidFill>
                  <a:schemeClr val="bg1"/>
                </a:solidFill>
                <a:hlinkClick r:id="rId4"/>
              </a:rPr>
              <a:t>david</a:t>
            </a:r>
            <a:r>
              <a:rPr lang="en-US" sz="1200" dirty="0">
                <a:solidFill>
                  <a:schemeClr val="bg1"/>
                </a:solidFill>
                <a:hlinkClick r:id="rId4"/>
              </a:rPr>
              <a:t> </a:t>
            </a:r>
            <a:r>
              <a:rPr lang="en-US" sz="1200" dirty="0" err="1">
                <a:solidFill>
                  <a:schemeClr val="bg1"/>
                </a:solidFill>
                <a:hlinkClick r:id="rId4"/>
              </a:rPr>
              <a:t>buedo</a:t>
            </a:r>
            <a:endParaRPr lang="en-US" sz="1200" dirty="0">
              <a:solidFill>
                <a:schemeClr val="bg1"/>
              </a:solidFill>
            </a:endParaRPr>
          </a:p>
        </p:txBody>
      </p:sp>
      <p:sp>
        <p:nvSpPr>
          <p:cNvPr id="6" name="Rectangle 5"/>
          <p:cNvSpPr/>
          <p:nvPr/>
        </p:nvSpPr>
        <p:spPr>
          <a:xfrm>
            <a:off x="1223537" y="3733800"/>
            <a:ext cx="1245854" cy="923330"/>
          </a:xfrm>
          <a:prstGeom prst="rect">
            <a:avLst/>
          </a:prstGeom>
        </p:spPr>
        <p:txBody>
          <a:bodyPr wrap="none">
            <a:spAutoFit/>
          </a:bodyPr>
          <a:lstStyle/>
          <a:p>
            <a:r>
              <a:rPr lang="en-US" sz="5400" b="1" dirty="0" smtClean="0">
                <a:latin typeface="+mj-lt"/>
              </a:rPr>
              <a:t>1662</a:t>
            </a:r>
            <a:endParaRPr lang="en-US" sz="5400" b="1" dirty="0">
              <a:latin typeface="+mj-lt"/>
            </a:endParaRPr>
          </a:p>
        </p:txBody>
      </p:sp>
    </p:spTree>
    <p:extLst>
      <p:ext uri="{BB962C8B-B14F-4D97-AF65-F5344CB8AC3E}">
        <p14:creationId xmlns:p14="http://schemas.microsoft.com/office/powerpoint/2010/main" val="22209021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8000">
              <a:srgbClr val="2C271D"/>
            </a:gs>
            <a:gs pos="100000">
              <a:srgbClr val="2E201D"/>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798638"/>
            <a:ext cx="9144000" cy="2925762"/>
          </a:xfrm>
        </p:spPr>
        <p:txBody>
          <a:bodyPr>
            <a:noAutofit/>
          </a:bodyPr>
          <a:lstStyle/>
          <a:p>
            <a:r>
              <a:rPr lang="en-US" sz="16600" dirty="0" smtClean="0">
                <a:solidFill>
                  <a:schemeClr val="bg1"/>
                </a:solidFill>
              </a:rPr>
              <a:t>REVIVAL</a:t>
            </a:r>
            <a:endParaRPr lang="en-US" sz="16600" dirty="0">
              <a:solidFill>
                <a:schemeClr val="bg1"/>
              </a:solidFill>
            </a:endParaRPr>
          </a:p>
        </p:txBody>
      </p:sp>
    </p:spTree>
    <p:extLst>
      <p:ext uri="{BB962C8B-B14F-4D97-AF65-F5344CB8AC3E}">
        <p14:creationId xmlns:p14="http://schemas.microsoft.com/office/powerpoint/2010/main" val="214839318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farm3.staticflickr.com/2623/3695973825_2e8d60caee_b.jpg"/>
          <p:cNvPicPr>
            <a:picLocks noChangeAspect="1" noChangeArrowheads="1"/>
          </p:cNvPicPr>
          <p:nvPr/>
        </p:nvPicPr>
        <p:blipFill rotWithShape="1">
          <a:blip r:embed="rId2">
            <a:extLst>
              <a:ext uri="{28A0092B-C50C-407E-A947-70E740481C1C}">
                <a14:useLocalDpi xmlns:a14="http://schemas.microsoft.com/office/drawing/2010/main" val="0"/>
              </a:ext>
            </a:extLst>
          </a:blip>
          <a:srcRect l="3017" t="-421" r="7973" b="421"/>
          <a:stretch/>
        </p:blipFill>
        <p:spPr bwMode="auto">
          <a:xfrm>
            <a:off x="-1" y="-13136"/>
            <a:ext cx="915188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124200" y="1371600"/>
            <a:ext cx="5867400" cy="3382962"/>
          </a:xfrm>
        </p:spPr>
        <p:txBody>
          <a:bodyPr>
            <a:noAutofit/>
          </a:bodyPr>
          <a:lstStyle/>
          <a:p>
            <a:pPr>
              <a:lnSpc>
                <a:spcPct val="90000"/>
              </a:lnSpc>
            </a:pPr>
            <a:r>
              <a:rPr lang="en-US" sz="10500" b="1" dirty="0" smtClean="0"/>
              <a:t>FIRE AND </a:t>
            </a:r>
            <a:r>
              <a:rPr lang="en-US" sz="8000" b="1" dirty="0" smtClean="0"/>
              <a:t>BRIMSTONE PREACHING</a:t>
            </a:r>
            <a:endParaRPr lang="en-US" sz="8000" b="1" dirty="0"/>
          </a:p>
        </p:txBody>
      </p:sp>
      <p:sp>
        <p:nvSpPr>
          <p:cNvPr id="4" name="Rectangle 3"/>
          <p:cNvSpPr/>
          <p:nvPr/>
        </p:nvSpPr>
        <p:spPr>
          <a:xfrm>
            <a:off x="84844" y="6504801"/>
            <a:ext cx="2658356" cy="276999"/>
          </a:xfrm>
          <a:prstGeom prst="rect">
            <a:avLst/>
          </a:prstGeom>
        </p:spPr>
        <p:txBody>
          <a:bodyPr wrap="none">
            <a:spAutoFit/>
          </a:bodyPr>
          <a:lstStyle/>
          <a:p>
            <a:r>
              <a:rPr lang="en-US" sz="1200" dirty="0" smtClean="0">
                <a:solidFill>
                  <a:schemeClr val="bg1"/>
                </a:solidFill>
                <a:hlinkClick r:id="rId3" tooltip="Attribution-ShareAlike License"/>
              </a:rPr>
              <a:t>Some rights reserved</a:t>
            </a:r>
            <a:r>
              <a:rPr lang="en-US" sz="1200" dirty="0" smtClean="0">
                <a:solidFill>
                  <a:schemeClr val="bg1"/>
                </a:solidFill>
              </a:rPr>
              <a:t> by </a:t>
            </a:r>
            <a:r>
              <a:rPr lang="en-US" sz="1200" dirty="0" err="1" smtClean="0">
                <a:solidFill>
                  <a:schemeClr val="bg1"/>
                </a:solidFill>
                <a:hlinkClick r:id="rId4"/>
              </a:rPr>
              <a:t>Britanglishman</a:t>
            </a:r>
            <a:endParaRPr lang="en-US" sz="1200" dirty="0">
              <a:solidFill>
                <a:schemeClr val="bg1"/>
              </a:solidFill>
            </a:endParaRPr>
          </a:p>
        </p:txBody>
      </p:sp>
    </p:spTree>
    <p:extLst>
      <p:ext uri="{BB962C8B-B14F-4D97-AF65-F5344CB8AC3E}">
        <p14:creationId xmlns:p14="http://schemas.microsoft.com/office/powerpoint/2010/main" val="29282068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8" name="Picture 10" descr="http://farm2.staticflickr.com/1136/5133800867_d4d6a9837d_b.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10000" contrast="10000"/>
                    </a14:imgEffect>
                  </a14:imgLayer>
                </a14:imgProps>
              </a:ext>
              <a:ext uri="{28A0092B-C50C-407E-A947-70E740481C1C}">
                <a14:useLocalDpi xmlns:a14="http://schemas.microsoft.com/office/drawing/2010/main" val="0"/>
              </a:ext>
            </a:extLst>
          </a:blip>
          <a:srcRect l="23750" r="1406"/>
          <a:stretch/>
        </p:blipFill>
        <p:spPr bwMode="auto">
          <a:xfrm>
            <a:off x="-4012" y="0"/>
            <a:ext cx="914801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52400" y="4008438"/>
            <a:ext cx="5257800" cy="1782762"/>
          </a:xfrm>
          <a:noFill/>
        </p:spPr>
        <p:txBody>
          <a:bodyPr>
            <a:noAutofit/>
          </a:bodyPr>
          <a:lstStyle/>
          <a:p>
            <a:r>
              <a:rPr lang="en-US" sz="13800" b="1" dirty="0" smtClean="0">
                <a:effectLst>
                  <a:glow rad="63500">
                    <a:schemeClr val="accent1">
                      <a:satMod val="175000"/>
                      <a:alpha val="40000"/>
                    </a:schemeClr>
                  </a:glow>
                </a:effectLst>
              </a:rPr>
              <a:t>WHY?</a:t>
            </a:r>
            <a:endParaRPr lang="en-US" sz="13800" b="1" dirty="0">
              <a:effectLst>
                <a:glow rad="63500">
                  <a:schemeClr val="accent1">
                    <a:satMod val="175000"/>
                    <a:alpha val="40000"/>
                  </a:schemeClr>
                </a:glow>
              </a:effectLst>
            </a:endParaRPr>
          </a:p>
        </p:txBody>
      </p:sp>
    </p:spTree>
    <p:extLst>
      <p:ext uri="{BB962C8B-B14F-4D97-AF65-F5344CB8AC3E}">
        <p14:creationId xmlns:p14="http://schemas.microsoft.com/office/powerpoint/2010/main" val="2392506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farm1.staticflickr.com/93/209471631_7cb76c61e5_o.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6762"/>
          <a:stretch/>
        </p:blipFill>
        <p:spPr bwMode="auto">
          <a:xfrm rot="16200000" flipV="1">
            <a:off x="3124199" y="838198"/>
            <a:ext cx="6858001" cy="51815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04800" y="320674"/>
            <a:ext cx="5257800" cy="4403726"/>
          </a:xfrm>
        </p:spPr>
        <p:txBody>
          <a:bodyPr>
            <a:noAutofit/>
          </a:bodyPr>
          <a:lstStyle/>
          <a:p>
            <a:r>
              <a:rPr lang="en-US" sz="9600" dirty="0" smtClean="0">
                <a:solidFill>
                  <a:schemeClr val="bg1"/>
                </a:solidFill>
              </a:rPr>
              <a:t>TURN </a:t>
            </a:r>
            <a:r>
              <a:rPr lang="en-US" sz="8000" dirty="0" smtClean="0">
                <a:solidFill>
                  <a:schemeClr val="bg1"/>
                </a:solidFill>
              </a:rPr>
              <a:t>OR</a:t>
            </a:r>
            <a:r>
              <a:rPr lang="en-US" sz="9600" dirty="0" smtClean="0">
                <a:solidFill>
                  <a:schemeClr val="bg1"/>
                </a:solidFill>
              </a:rPr>
              <a:t> </a:t>
            </a:r>
            <a:r>
              <a:rPr lang="en-US" sz="11500" i="1" dirty="0" smtClean="0">
                <a:solidFill>
                  <a:schemeClr val="bg1"/>
                </a:solidFill>
              </a:rPr>
              <a:t>BURN!</a:t>
            </a:r>
            <a:endParaRPr lang="en-US" sz="11500" i="1" dirty="0">
              <a:solidFill>
                <a:schemeClr val="bg1"/>
              </a:solidFill>
            </a:endParaRPr>
          </a:p>
        </p:txBody>
      </p:sp>
      <p:sp>
        <p:nvSpPr>
          <p:cNvPr id="5" name="Rectangle 4"/>
          <p:cNvSpPr/>
          <p:nvPr/>
        </p:nvSpPr>
        <p:spPr>
          <a:xfrm>
            <a:off x="1293806" y="6352124"/>
            <a:ext cx="3217291" cy="307777"/>
          </a:xfrm>
          <a:prstGeom prst="rect">
            <a:avLst/>
          </a:prstGeom>
        </p:spPr>
        <p:txBody>
          <a:bodyPr wrap="none">
            <a:spAutoFit/>
          </a:bodyPr>
          <a:lstStyle/>
          <a:p>
            <a:r>
              <a:rPr lang="en-US" sz="1400" dirty="0">
                <a:solidFill>
                  <a:schemeClr val="bg1"/>
                </a:solidFill>
                <a:hlinkClick r:id="rId3" tooltip="Attribution-ShareAlike License"/>
              </a:rPr>
              <a:t>Some rights reserved</a:t>
            </a:r>
            <a:r>
              <a:rPr lang="en-US" sz="1400" dirty="0">
                <a:solidFill>
                  <a:schemeClr val="bg1"/>
                </a:solidFill>
              </a:rPr>
              <a:t> by </a:t>
            </a:r>
            <a:r>
              <a:rPr lang="en-US" sz="1400" dirty="0">
                <a:solidFill>
                  <a:schemeClr val="bg1"/>
                </a:solidFill>
                <a:hlinkClick r:id="rId4"/>
              </a:rPr>
              <a:t>Hello, I am Bruce</a:t>
            </a:r>
            <a:endParaRPr lang="en-US" sz="1400" dirty="0">
              <a:solidFill>
                <a:schemeClr val="bg1"/>
              </a:solidFill>
            </a:endParaRPr>
          </a:p>
        </p:txBody>
      </p:sp>
      <p:pic>
        <p:nvPicPr>
          <p:cNvPr id="1031" name="Picture 7" descr="F:\Design Resources\Graphics\Arrows\Arrow1.png"/>
          <p:cNvPicPr>
            <a:picLocks noChangeAspect="1" noChangeArrowheads="1"/>
          </p:cNvPicPr>
          <p:nvPr/>
        </p:nvPicPr>
        <p:blipFill>
          <a:blip r:embed="rId5" cstate="print">
            <a:duotone>
              <a:prstClr val="black"/>
              <a:schemeClr val="tx1">
                <a:lumMod val="50000"/>
                <a:lumOff val="50000"/>
                <a:tint val="45000"/>
                <a:satMod val="400000"/>
              </a:schemeClr>
            </a:duotone>
            <a:extLst>
              <a:ext uri="{28A0092B-C50C-407E-A947-70E740481C1C}">
                <a14:useLocalDpi xmlns:a14="http://schemas.microsoft.com/office/drawing/2010/main" val="0"/>
              </a:ext>
            </a:extLst>
          </a:blip>
          <a:srcRect/>
          <a:stretch>
            <a:fillRect/>
          </a:stretch>
        </p:blipFill>
        <p:spPr bwMode="auto">
          <a:xfrm rot="1453627">
            <a:off x="3048000" y="4735748"/>
            <a:ext cx="2322513" cy="120785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09600" y="4495800"/>
            <a:ext cx="2438400" cy="1323439"/>
          </a:xfrm>
          <a:prstGeom prst="rect">
            <a:avLst/>
          </a:prstGeom>
          <a:noFill/>
        </p:spPr>
        <p:txBody>
          <a:bodyPr wrap="square" rtlCol="0">
            <a:spAutoFit/>
          </a:bodyPr>
          <a:lstStyle/>
          <a:p>
            <a:r>
              <a:rPr lang="en-US" sz="4000" i="1" dirty="0" smtClean="0">
                <a:solidFill>
                  <a:schemeClr val="bg1"/>
                </a:solidFill>
                <a:latin typeface="Bradley Hand ITC" pitchFamily="66" charset="0"/>
              </a:rPr>
              <a:t>This could be </a:t>
            </a:r>
            <a:r>
              <a:rPr lang="en-US" sz="4000" b="1" i="1" dirty="0" smtClean="0">
                <a:solidFill>
                  <a:schemeClr val="bg1"/>
                </a:solidFill>
                <a:latin typeface="Bradley Hand ITC" pitchFamily="66" charset="0"/>
              </a:rPr>
              <a:t>YOU</a:t>
            </a:r>
            <a:r>
              <a:rPr lang="en-US" sz="4000" i="1" dirty="0" smtClean="0">
                <a:solidFill>
                  <a:schemeClr val="bg1"/>
                </a:solidFill>
                <a:latin typeface="Bradley Hand ITC" pitchFamily="66" charset="0"/>
              </a:rPr>
              <a:t>!!!</a:t>
            </a:r>
            <a:endParaRPr lang="en-US" sz="4000" i="1" dirty="0">
              <a:solidFill>
                <a:schemeClr val="bg1"/>
              </a:solidFill>
              <a:latin typeface="Bradley Hand ITC" pitchFamily="66" charset="0"/>
            </a:endParaRPr>
          </a:p>
        </p:txBody>
      </p:sp>
    </p:spTree>
    <p:extLst>
      <p:ext uri="{BB962C8B-B14F-4D97-AF65-F5344CB8AC3E}">
        <p14:creationId xmlns:p14="http://schemas.microsoft.com/office/powerpoint/2010/main" val="30591667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eart 4"/>
          <p:cNvSpPr/>
          <p:nvPr/>
        </p:nvSpPr>
        <p:spPr>
          <a:xfrm>
            <a:off x="228600" y="152400"/>
            <a:ext cx="8686800" cy="6477000"/>
          </a:xfrm>
          <a:prstGeom prst="heart">
            <a:avLst/>
          </a:prstGeom>
          <a:gradFill>
            <a:gsLst>
              <a:gs pos="0">
                <a:schemeClr val="tx2">
                  <a:lumMod val="50000"/>
                  <a:lumOff val="50000"/>
                </a:schemeClr>
              </a:gs>
              <a:gs pos="53000">
                <a:schemeClr val="tx2">
                  <a:lumMod val="46000"/>
                  <a:lumOff val="54000"/>
                </a:schemeClr>
              </a:gs>
              <a:gs pos="99000">
                <a:schemeClr val="tx2">
                  <a:lumMod val="90000"/>
                  <a:lumOff val="10000"/>
                </a:schemeClr>
              </a:gs>
            </a:gsLst>
            <a:lin ang="2700000" scaled="1"/>
          </a:gradFill>
          <a:ln>
            <a:solidFill>
              <a:schemeClr val="tx2"/>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2057400"/>
            <a:ext cx="9144000" cy="1143000"/>
          </a:xfrm>
        </p:spPr>
        <p:txBody>
          <a:bodyPr>
            <a:noAutofit/>
          </a:bodyPr>
          <a:lstStyle/>
          <a:p>
            <a:r>
              <a:rPr lang="en-US" sz="9600" b="1" dirty="0" smtClean="0">
                <a:ln>
                  <a:solidFill>
                    <a:schemeClr val="tx1"/>
                  </a:solidFill>
                </a:ln>
                <a:solidFill>
                  <a:schemeClr val="bg1"/>
                </a:solidFill>
                <a:effectLst>
                  <a:outerShdw blurRad="38100" dist="38100" dir="2700000" algn="tl">
                    <a:srgbClr val="000000">
                      <a:alpha val="43137"/>
                    </a:srgbClr>
                  </a:outerShdw>
                </a:effectLst>
              </a:rPr>
              <a:t>CONVERSION</a:t>
            </a:r>
            <a:endParaRPr lang="en-US" sz="9600" b="1" dirty="0">
              <a:ln>
                <a:solidFill>
                  <a:schemeClr val="tx1"/>
                </a:solidFill>
              </a:ln>
              <a:solidFill>
                <a:schemeClr val="bg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3200400"/>
            <a:ext cx="8229600" cy="2925763"/>
          </a:xfrm>
        </p:spPr>
        <p:txBody>
          <a:bodyPr>
            <a:normAutofit/>
          </a:bodyPr>
          <a:lstStyle/>
          <a:p>
            <a:pPr marL="0" indent="0" algn="ctr">
              <a:buNone/>
            </a:pPr>
            <a:r>
              <a:rPr lang="en-US" sz="6000" dirty="0" smtClean="0">
                <a:latin typeface="Monotype Corsiva" panose="03010101010201010101" pitchFamily="66" charset="0"/>
              </a:rPr>
              <a:t>The Heart of </a:t>
            </a:r>
            <a:br>
              <a:rPr lang="en-US" sz="6000" dirty="0" smtClean="0">
                <a:latin typeface="Monotype Corsiva" panose="03010101010201010101" pitchFamily="66" charset="0"/>
              </a:rPr>
            </a:br>
            <a:r>
              <a:rPr lang="en-US" sz="6000" dirty="0" smtClean="0">
                <a:latin typeface="Monotype Corsiva" panose="03010101010201010101" pitchFamily="66" charset="0"/>
              </a:rPr>
              <a:t>Evangelical </a:t>
            </a:r>
            <a:br>
              <a:rPr lang="en-US" sz="6000" dirty="0" smtClean="0">
                <a:latin typeface="Monotype Corsiva" panose="03010101010201010101" pitchFamily="66" charset="0"/>
              </a:rPr>
            </a:br>
            <a:r>
              <a:rPr lang="en-US" sz="6000" dirty="0" smtClean="0">
                <a:latin typeface="Monotype Corsiva" panose="03010101010201010101" pitchFamily="66" charset="0"/>
              </a:rPr>
              <a:t>Religion</a:t>
            </a:r>
            <a:endParaRPr lang="en-US" sz="6000" dirty="0">
              <a:latin typeface="Monotype Corsiva" panose="03010101010201010101" pitchFamily="66" charset="0"/>
            </a:endParaRPr>
          </a:p>
        </p:txBody>
      </p:sp>
    </p:spTree>
    <p:extLst>
      <p:ext uri="{BB962C8B-B14F-4D97-AF65-F5344CB8AC3E}">
        <p14:creationId xmlns:p14="http://schemas.microsoft.com/office/powerpoint/2010/main" val="19341624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ile:John Wesley by William Hamilt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5" y="1152524"/>
            <a:ext cx="4629150" cy="570547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flipH="1">
            <a:off x="3809997" y="1152524"/>
            <a:ext cx="838199" cy="5705476"/>
          </a:xfrm>
          <a:prstGeom prst="rect">
            <a:avLst/>
          </a:prstGeom>
          <a:gradFill flip="none" rotWithShape="1">
            <a:gsLst>
              <a:gs pos="31000">
                <a:schemeClr val="tx1"/>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flipH="1">
            <a:off x="0" y="990600"/>
            <a:ext cx="4623894" cy="603690"/>
          </a:xfrm>
          <a:prstGeom prst="rect">
            <a:avLst/>
          </a:prstGeom>
          <a:gradFill flip="none" rotWithShape="1">
            <a:gsLst>
              <a:gs pos="31000">
                <a:schemeClr val="tx1"/>
              </a:gs>
              <a:gs pos="100000">
                <a:schemeClr val="tx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381000" y="6096000"/>
            <a:ext cx="3657597" cy="584775"/>
          </a:xfrm>
          <a:prstGeom prst="rect">
            <a:avLst/>
          </a:prstGeom>
          <a:gradFill flip="none" rotWithShape="1">
            <a:gsLst>
              <a:gs pos="31000">
                <a:schemeClr val="tx1"/>
              </a:gs>
              <a:gs pos="100000">
                <a:schemeClr val="tx1">
                  <a:alpha val="0"/>
                </a:schemeClr>
              </a:gs>
            </a:gsLst>
            <a:lin ang="16200000" scaled="1"/>
            <a:tileRect/>
          </a:gradFill>
        </p:spPr>
        <p:txBody>
          <a:bodyPr wrap="square">
            <a:spAutoFit/>
          </a:bodyPr>
          <a:lstStyle/>
          <a:p>
            <a:r>
              <a:rPr lang="en-US" sz="3200" dirty="0">
                <a:solidFill>
                  <a:schemeClr val="bg1"/>
                </a:solidFill>
                <a:latin typeface="+mj-lt"/>
              </a:rPr>
              <a:t>John </a:t>
            </a:r>
            <a:r>
              <a:rPr lang="en-US" sz="3200" dirty="0" smtClean="0">
                <a:solidFill>
                  <a:schemeClr val="bg1"/>
                </a:solidFill>
                <a:latin typeface="+mj-lt"/>
              </a:rPr>
              <a:t>Wesley </a:t>
            </a:r>
            <a:r>
              <a:rPr lang="en-US" sz="2400" dirty="0" smtClean="0">
                <a:solidFill>
                  <a:schemeClr val="bg1"/>
                </a:solidFill>
                <a:latin typeface="+mj-lt"/>
              </a:rPr>
              <a:t>(England</a:t>
            </a:r>
            <a:r>
              <a:rPr lang="en-US" sz="2400" dirty="0">
                <a:solidFill>
                  <a:schemeClr val="bg1"/>
                </a:solidFill>
                <a:latin typeface="+mj-lt"/>
              </a:rPr>
              <a:t>)</a:t>
            </a:r>
          </a:p>
        </p:txBody>
      </p:sp>
      <p:sp>
        <p:nvSpPr>
          <p:cNvPr id="2" name="Title 1"/>
          <p:cNvSpPr>
            <a:spLocks noGrp="1"/>
          </p:cNvSpPr>
          <p:nvPr>
            <p:ph type="title"/>
          </p:nvPr>
        </p:nvSpPr>
        <p:spPr>
          <a:xfrm>
            <a:off x="-5255" y="152400"/>
            <a:ext cx="9073055" cy="1441890"/>
          </a:xfrm>
        </p:spPr>
        <p:txBody>
          <a:bodyPr>
            <a:noAutofit/>
          </a:bodyPr>
          <a:lstStyle/>
          <a:p>
            <a:r>
              <a:rPr lang="en-US" sz="8800" dirty="0" smtClean="0">
                <a:solidFill>
                  <a:schemeClr val="bg1"/>
                </a:solidFill>
              </a:rPr>
              <a:t>Evangelical </a:t>
            </a:r>
            <a:r>
              <a:rPr lang="en-US" sz="8000" dirty="0" smtClean="0">
                <a:solidFill>
                  <a:schemeClr val="bg1"/>
                </a:solidFill>
              </a:rPr>
              <a:t>Christianity</a:t>
            </a:r>
            <a:endParaRPr lang="en-US" sz="8000" dirty="0">
              <a:solidFill>
                <a:schemeClr val="bg1"/>
              </a:solidFill>
            </a:endParaRPr>
          </a:p>
        </p:txBody>
      </p:sp>
      <p:sp>
        <p:nvSpPr>
          <p:cNvPr id="3" name="Content Placeholder 2"/>
          <p:cNvSpPr>
            <a:spLocks noGrp="1"/>
          </p:cNvSpPr>
          <p:nvPr>
            <p:ph idx="1"/>
          </p:nvPr>
        </p:nvSpPr>
        <p:spPr>
          <a:xfrm>
            <a:off x="4038597" y="1981200"/>
            <a:ext cx="5105403" cy="3733800"/>
          </a:xfrm>
        </p:spPr>
        <p:txBody>
          <a:bodyPr>
            <a:normAutofit/>
          </a:bodyPr>
          <a:lstStyle/>
          <a:p>
            <a:pPr marL="0" indent="0" algn="ctr">
              <a:buNone/>
            </a:pPr>
            <a:r>
              <a:rPr lang="en-US" sz="6000" b="1" dirty="0" smtClean="0">
                <a:solidFill>
                  <a:schemeClr val="bg1"/>
                </a:solidFill>
                <a:effectLst>
                  <a:outerShdw blurRad="38100" dist="38100" dir="2700000" algn="tl">
                    <a:srgbClr val="000000">
                      <a:alpha val="43137"/>
                    </a:srgbClr>
                  </a:outerShdw>
                </a:effectLst>
                <a:latin typeface="+mj-lt"/>
              </a:rPr>
              <a:t>METHODISM</a:t>
            </a:r>
            <a:endParaRPr lang="en-US" sz="4400" b="1" dirty="0" smtClean="0">
              <a:solidFill>
                <a:schemeClr val="bg1"/>
              </a:solidFill>
              <a:effectLst>
                <a:outerShdw blurRad="38100" dist="38100" dir="2700000" algn="tl">
                  <a:srgbClr val="000000">
                    <a:alpha val="43137"/>
                  </a:srgbClr>
                </a:outerShdw>
              </a:effectLst>
              <a:latin typeface="+mj-lt"/>
            </a:endParaRPr>
          </a:p>
          <a:p>
            <a:pPr marL="0" indent="0" algn="ctr">
              <a:buNone/>
            </a:pPr>
            <a:r>
              <a:rPr lang="en-US" sz="7200" i="1" dirty="0" smtClean="0">
                <a:solidFill>
                  <a:schemeClr val="bg1"/>
                </a:solidFill>
                <a:latin typeface="+mj-lt"/>
              </a:rPr>
              <a:t>Personal </a:t>
            </a:r>
            <a:r>
              <a:rPr lang="en-US" sz="5400" i="1" dirty="0" smtClean="0">
                <a:solidFill>
                  <a:schemeClr val="bg1"/>
                </a:solidFill>
                <a:latin typeface="+mj-lt"/>
              </a:rPr>
              <a:t/>
            </a:r>
            <a:br>
              <a:rPr lang="en-US" sz="5400" i="1" dirty="0" smtClean="0">
                <a:solidFill>
                  <a:schemeClr val="bg1"/>
                </a:solidFill>
                <a:latin typeface="+mj-lt"/>
              </a:rPr>
            </a:br>
            <a:r>
              <a:rPr lang="en-US" sz="5400" i="1" dirty="0" smtClean="0">
                <a:solidFill>
                  <a:schemeClr val="bg1"/>
                </a:solidFill>
                <a:latin typeface="+mj-lt"/>
              </a:rPr>
              <a:t>Conversion</a:t>
            </a:r>
            <a:endParaRPr lang="en-US" sz="5400" i="1" dirty="0">
              <a:solidFill>
                <a:schemeClr val="bg1"/>
              </a:solidFill>
              <a:latin typeface="+mj-lt"/>
            </a:endParaRPr>
          </a:p>
        </p:txBody>
      </p:sp>
    </p:spTree>
    <p:extLst>
      <p:ext uri="{BB962C8B-B14F-4D97-AF65-F5344CB8AC3E}">
        <p14:creationId xmlns:p14="http://schemas.microsoft.com/office/powerpoint/2010/main" val="13761138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70322" y="276913"/>
            <a:ext cx="5073678" cy="1704287"/>
          </a:xfrm>
        </p:spPr>
        <p:txBody>
          <a:bodyPr>
            <a:noAutofit/>
          </a:bodyPr>
          <a:lstStyle/>
          <a:p>
            <a:r>
              <a:rPr lang="en-US" sz="9600" dirty="0" smtClean="0">
                <a:solidFill>
                  <a:schemeClr val="bg1"/>
                </a:solidFill>
              </a:rPr>
              <a:t>Itinerancy</a:t>
            </a:r>
            <a:endParaRPr lang="en-US" sz="9600" dirty="0">
              <a:solidFill>
                <a:schemeClr val="bg1"/>
              </a:solidFill>
            </a:endParaRPr>
          </a:p>
        </p:txBody>
      </p:sp>
      <p:sp>
        <p:nvSpPr>
          <p:cNvPr id="3" name="Content Placeholder 2"/>
          <p:cNvSpPr>
            <a:spLocks noGrp="1"/>
          </p:cNvSpPr>
          <p:nvPr>
            <p:ph idx="1"/>
          </p:nvPr>
        </p:nvSpPr>
        <p:spPr>
          <a:xfrm>
            <a:off x="4608276" y="2258114"/>
            <a:ext cx="3926124" cy="3837886"/>
          </a:xfrm>
        </p:spPr>
        <p:txBody>
          <a:bodyPr>
            <a:noAutofit/>
          </a:bodyPr>
          <a:lstStyle/>
          <a:p>
            <a:pPr marL="0" indent="0" algn="ctr">
              <a:buNone/>
            </a:pPr>
            <a:r>
              <a:rPr lang="en-US" sz="4400" i="1" dirty="0" smtClean="0">
                <a:solidFill>
                  <a:schemeClr val="bg1"/>
                </a:solidFill>
                <a:latin typeface="Monotype Corsiva" panose="03010101010201010101" pitchFamily="66" charset="0"/>
              </a:rPr>
              <a:t>Revival preachers weren’t based at a home church.</a:t>
            </a:r>
          </a:p>
          <a:p>
            <a:pPr marL="0" indent="0" algn="ctr">
              <a:buNone/>
            </a:pPr>
            <a:r>
              <a:rPr lang="en-US" sz="2800" i="1" dirty="0" smtClean="0">
                <a:solidFill>
                  <a:schemeClr val="bg1"/>
                </a:solidFill>
                <a:latin typeface="Monotype Corsiva" panose="03010101010201010101" pitchFamily="66" charset="0"/>
              </a:rPr>
              <a:t> </a:t>
            </a:r>
            <a:endParaRPr lang="en-US" sz="2800" i="1" dirty="0">
              <a:solidFill>
                <a:schemeClr val="bg1"/>
              </a:solidFill>
              <a:latin typeface="Monotype Corsiva" panose="03010101010201010101" pitchFamily="66" charset="0"/>
            </a:endParaRPr>
          </a:p>
          <a:p>
            <a:pPr marL="0" indent="0" algn="ctr">
              <a:buNone/>
            </a:pPr>
            <a:r>
              <a:rPr lang="en-US" sz="2800" i="1" dirty="0" smtClean="0">
                <a:solidFill>
                  <a:schemeClr val="bg1"/>
                </a:solidFill>
                <a:latin typeface="Monotype Corsiva" panose="03010101010201010101" pitchFamily="66" charset="0"/>
              </a:rPr>
              <a:t>Methodist ministers are still </a:t>
            </a:r>
            <a:r>
              <a:rPr lang="en-US" sz="2400" i="1" dirty="0" smtClean="0">
                <a:solidFill>
                  <a:schemeClr val="bg1"/>
                </a:solidFill>
                <a:latin typeface="Monotype Corsiva" panose="03010101010201010101" pitchFamily="66" charset="0"/>
              </a:rPr>
              <a:t>transferred at regular intervals.</a:t>
            </a:r>
            <a:endParaRPr lang="en-US" sz="2400" i="1" dirty="0">
              <a:solidFill>
                <a:schemeClr val="bg1"/>
              </a:solidFill>
              <a:latin typeface="Monotype Corsiva" panose="03010101010201010101" pitchFamily="66" charset="0"/>
            </a:endParaRPr>
          </a:p>
        </p:txBody>
      </p:sp>
      <p:pic>
        <p:nvPicPr>
          <p:cNvPr id="5122" name="Picture 2" descr="File:WesleyStatue.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0000" contrast="10000"/>
                    </a14:imgEffect>
                  </a14:imgLayer>
                </a14:imgProps>
              </a:ext>
              <a:ext uri="{28A0092B-C50C-407E-A947-70E740481C1C}">
                <a14:useLocalDpi xmlns:a14="http://schemas.microsoft.com/office/drawing/2010/main" val="0"/>
              </a:ext>
            </a:extLst>
          </a:blip>
          <a:srcRect/>
          <a:stretch>
            <a:fillRect/>
          </a:stretch>
        </p:blipFill>
        <p:spPr bwMode="auto">
          <a:xfrm>
            <a:off x="18392" y="0"/>
            <a:ext cx="4051931" cy="6829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224929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faculty.polytechnic.org/gfeldmeth/whitefield.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161"/>
          <a:stretch/>
        </p:blipFill>
        <p:spPr bwMode="auto">
          <a:xfrm>
            <a:off x="1" y="0"/>
            <a:ext cx="5553772"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flipH="1">
            <a:off x="4038599" y="0"/>
            <a:ext cx="1592317" cy="6858000"/>
          </a:xfrm>
          <a:prstGeom prst="rect">
            <a:avLst/>
          </a:prstGeom>
          <a:gradFill flip="none" rotWithShape="1">
            <a:gsLst>
              <a:gs pos="31000">
                <a:schemeClr val="tx1"/>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81600" y="381000"/>
            <a:ext cx="3962400" cy="2239962"/>
          </a:xfrm>
        </p:spPr>
        <p:txBody>
          <a:bodyPr>
            <a:noAutofit/>
          </a:bodyPr>
          <a:lstStyle/>
          <a:p>
            <a:pPr algn="l">
              <a:lnSpc>
                <a:spcPct val="75000"/>
              </a:lnSpc>
              <a:tabLst>
                <a:tab pos="693738" algn="l"/>
              </a:tabLst>
            </a:pPr>
            <a:r>
              <a:rPr lang="en-US" sz="8800" dirty="0" smtClean="0">
                <a:solidFill>
                  <a:schemeClr val="bg1"/>
                </a:solidFill>
                <a:effectLst>
                  <a:outerShdw blurRad="38100" dist="38100" dir="2700000" algn="tl">
                    <a:srgbClr val="000000">
                      <a:alpha val="43137"/>
                    </a:srgbClr>
                  </a:outerShdw>
                </a:effectLst>
              </a:rPr>
              <a:t>G</a:t>
            </a:r>
            <a:r>
              <a:rPr lang="en-US" sz="8000" dirty="0" smtClean="0">
                <a:solidFill>
                  <a:schemeClr val="bg1"/>
                </a:solidFill>
                <a:effectLst>
                  <a:outerShdw blurRad="38100" dist="38100" dir="2700000" algn="tl">
                    <a:srgbClr val="000000">
                      <a:alpha val="43137"/>
                    </a:srgbClr>
                  </a:outerShdw>
                </a:effectLst>
              </a:rPr>
              <a:t>eorge </a:t>
            </a:r>
            <a:r>
              <a:rPr lang="en-US" sz="8800" dirty="0" smtClean="0">
                <a:solidFill>
                  <a:schemeClr val="bg1"/>
                </a:solidFill>
                <a:effectLst>
                  <a:outerShdw blurRad="38100" dist="38100" dir="2700000" algn="tl">
                    <a:srgbClr val="000000">
                      <a:alpha val="43137"/>
                    </a:srgbClr>
                  </a:outerShdw>
                </a:effectLst>
              </a:rPr>
              <a:t>	</a:t>
            </a:r>
            <a:r>
              <a:rPr lang="en-US" sz="8000" dirty="0" smtClean="0">
                <a:solidFill>
                  <a:schemeClr val="bg1"/>
                </a:solidFill>
                <a:effectLst>
                  <a:outerShdw blurRad="38100" dist="38100" dir="2700000" algn="tl">
                    <a:srgbClr val="000000">
                      <a:alpha val="43137"/>
                    </a:srgbClr>
                  </a:outerShdw>
                </a:effectLst>
              </a:rPr>
              <a:t>W</a:t>
            </a:r>
            <a:r>
              <a:rPr lang="en-US" sz="6600" dirty="0" smtClean="0">
                <a:solidFill>
                  <a:schemeClr val="bg1"/>
                </a:solidFill>
                <a:effectLst>
                  <a:outerShdw blurRad="38100" dist="38100" dir="2700000" algn="tl">
                    <a:srgbClr val="000000">
                      <a:alpha val="43137"/>
                    </a:srgbClr>
                  </a:outerShdw>
                </a:effectLst>
              </a:rPr>
              <a:t>hitefield</a:t>
            </a:r>
            <a:endParaRPr lang="en-US" sz="7200" dirty="0">
              <a:solidFill>
                <a:schemeClr val="bg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834757" y="2895600"/>
            <a:ext cx="4156843" cy="3429000"/>
          </a:xfrm>
        </p:spPr>
        <p:txBody>
          <a:bodyPr>
            <a:noAutofit/>
          </a:bodyPr>
          <a:lstStyle/>
          <a:p>
            <a:pPr marL="0" indent="0" algn="ctr">
              <a:lnSpc>
                <a:spcPct val="85000"/>
              </a:lnSpc>
              <a:spcBef>
                <a:spcPts val="600"/>
              </a:spcBef>
              <a:spcAft>
                <a:spcPts val="1800"/>
              </a:spcAft>
              <a:buNone/>
            </a:pPr>
            <a:r>
              <a:rPr lang="en-US" sz="6600" b="1" dirty="0" smtClean="0">
                <a:solidFill>
                  <a:schemeClr val="tx2">
                    <a:lumMod val="10000"/>
                    <a:lumOff val="90000"/>
                  </a:schemeClr>
                </a:solidFill>
                <a:effectLst>
                  <a:outerShdw blurRad="38100" dist="38100" dir="2700000" algn="tl">
                    <a:srgbClr val="000000">
                      <a:alpha val="43137"/>
                    </a:srgbClr>
                  </a:outerShdw>
                </a:effectLst>
                <a:latin typeface="+mj-lt"/>
                <a:cs typeface="Aharoni" panose="02010803020104030203" pitchFamily="2" charset="-79"/>
              </a:rPr>
              <a:t>English</a:t>
            </a:r>
            <a:r>
              <a:rPr lang="en-US" sz="6600" b="1" dirty="0" smtClean="0">
                <a:solidFill>
                  <a:schemeClr val="tx2">
                    <a:lumMod val="10000"/>
                    <a:lumOff val="90000"/>
                  </a:schemeClr>
                </a:solidFill>
                <a:effectLst>
                  <a:outerShdw blurRad="38100" dist="38100" dir="2700000" algn="tl">
                    <a:srgbClr val="000000">
                      <a:alpha val="43137"/>
                    </a:srgbClr>
                  </a:outerShdw>
                </a:effectLst>
                <a:latin typeface="Gill Sans MT" panose="020B0502020104020203" pitchFamily="34" charset="0"/>
              </a:rPr>
              <a:t> </a:t>
            </a:r>
            <a:r>
              <a:rPr lang="en-US" sz="3600" b="1" dirty="0" smtClean="0">
                <a:solidFill>
                  <a:schemeClr val="bg1"/>
                </a:solidFill>
                <a:effectLst>
                  <a:outerShdw blurRad="38100" dist="38100" dir="2700000" algn="tl">
                    <a:srgbClr val="000000">
                      <a:alpha val="43137"/>
                    </a:srgbClr>
                  </a:outerShdw>
                </a:effectLst>
                <a:latin typeface="Gill Sans MT" panose="020B0502020104020203" pitchFamily="34" charset="0"/>
              </a:rPr>
              <a:t/>
            </a:r>
            <a:br>
              <a:rPr lang="en-US" sz="3600" b="1" dirty="0" smtClean="0">
                <a:solidFill>
                  <a:schemeClr val="bg1"/>
                </a:solidFill>
                <a:effectLst>
                  <a:outerShdw blurRad="38100" dist="38100" dir="2700000" algn="tl">
                    <a:srgbClr val="000000">
                      <a:alpha val="43137"/>
                    </a:srgbClr>
                  </a:outerShdw>
                </a:effectLst>
                <a:latin typeface="Gill Sans MT" panose="020B0502020104020203" pitchFamily="34" charset="0"/>
              </a:rPr>
            </a:br>
            <a:r>
              <a:rPr lang="en-US" sz="4800" b="1" dirty="0" smtClean="0">
                <a:solidFill>
                  <a:schemeClr val="bg1"/>
                </a:solidFill>
                <a:effectLst>
                  <a:outerShdw blurRad="38100" dist="38100" dir="2700000" algn="tl">
                    <a:srgbClr val="000000">
                      <a:alpha val="43137"/>
                    </a:srgbClr>
                  </a:outerShdw>
                </a:effectLst>
                <a:latin typeface="+mj-lt"/>
              </a:rPr>
              <a:t>Minister</a:t>
            </a:r>
            <a:endParaRPr lang="en-US" sz="3600" b="1" dirty="0" smtClean="0">
              <a:solidFill>
                <a:schemeClr val="bg1"/>
              </a:solidFill>
              <a:effectLst>
                <a:outerShdw blurRad="38100" dist="38100" dir="2700000" algn="tl">
                  <a:srgbClr val="000000">
                    <a:alpha val="43137"/>
                  </a:srgbClr>
                </a:outerShdw>
              </a:effectLst>
              <a:latin typeface="+mj-lt"/>
            </a:endParaRPr>
          </a:p>
          <a:p>
            <a:pPr marL="0" indent="0" algn="ctr">
              <a:lnSpc>
                <a:spcPct val="85000"/>
              </a:lnSpc>
              <a:spcBef>
                <a:spcPts val="600"/>
              </a:spcBef>
              <a:spcAft>
                <a:spcPts val="1800"/>
              </a:spcAft>
              <a:buNone/>
            </a:pPr>
            <a:r>
              <a:rPr lang="en-US" sz="4800" b="1" dirty="0" smtClean="0">
                <a:solidFill>
                  <a:schemeClr val="tx2">
                    <a:lumMod val="10000"/>
                    <a:lumOff val="90000"/>
                  </a:schemeClr>
                </a:solidFill>
                <a:effectLst>
                  <a:outerShdw blurRad="38100" dist="38100" dir="2700000" algn="tl">
                    <a:srgbClr val="000000">
                      <a:alpha val="43137"/>
                    </a:srgbClr>
                  </a:outerShdw>
                </a:effectLst>
                <a:latin typeface="+mj-lt"/>
                <a:cs typeface="Aharoni" panose="02010803020104030203" pitchFamily="2" charset="-79"/>
              </a:rPr>
              <a:t>Emotional</a:t>
            </a:r>
            <a:r>
              <a:rPr lang="en-US" sz="4800" b="1" dirty="0" smtClean="0">
                <a:solidFill>
                  <a:schemeClr val="tx2">
                    <a:lumMod val="10000"/>
                    <a:lumOff val="90000"/>
                  </a:schemeClr>
                </a:solidFill>
                <a:effectLst>
                  <a:outerShdw blurRad="38100" dist="38100" dir="2700000" algn="tl">
                    <a:srgbClr val="000000">
                      <a:alpha val="43137"/>
                    </a:srgbClr>
                  </a:outerShdw>
                </a:effectLst>
                <a:latin typeface="Gill Sans MT" panose="020B0502020104020203" pitchFamily="34" charset="0"/>
              </a:rPr>
              <a:t> </a:t>
            </a:r>
            <a:r>
              <a:rPr lang="en-US" b="1" dirty="0">
                <a:solidFill>
                  <a:schemeClr val="bg1"/>
                </a:solidFill>
                <a:effectLst>
                  <a:outerShdw blurRad="38100" dist="38100" dir="2700000" algn="tl">
                    <a:srgbClr val="000000">
                      <a:alpha val="43137"/>
                    </a:srgbClr>
                  </a:outerShdw>
                </a:effectLst>
                <a:latin typeface="Gill Sans MT" panose="020B0502020104020203" pitchFamily="34" charset="0"/>
              </a:rPr>
              <a:t/>
            </a:r>
            <a:br>
              <a:rPr lang="en-US" b="1" dirty="0">
                <a:solidFill>
                  <a:schemeClr val="bg1"/>
                </a:solidFill>
                <a:effectLst>
                  <a:outerShdw blurRad="38100" dist="38100" dir="2700000" algn="tl">
                    <a:srgbClr val="000000">
                      <a:alpha val="43137"/>
                    </a:srgbClr>
                  </a:outerShdw>
                </a:effectLst>
                <a:latin typeface="Gill Sans MT" panose="020B0502020104020203" pitchFamily="34" charset="0"/>
              </a:rPr>
            </a:br>
            <a:r>
              <a:rPr lang="en-US" sz="4800" b="1" dirty="0" smtClean="0">
                <a:solidFill>
                  <a:schemeClr val="bg1"/>
                </a:solidFill>
                <a:effectLst>
                  <a:outerShdw blurRad="38100" dist="38100" dir="2700000" algn="tl">
                    <a:srgbClr val="000000">
                      <a:alpha val="43137"/>
                    </a:srgbClr>
                  </a:outerShdw>
                </a:effectLst>
                <a:latin typeface="+mj-lt"/>
              </a:rPr>
              <a:t>Appeals</a:t>
            </a:r>
            <a:endParaRPr lang="en-US" b="1" dirty="0">
              <a:solidFill>
                <a:schemeClr val="bg1"/>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12120736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faculty.polytechnic.org/gfeldmeth/whitefield.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161"/>
          <a:stretch/>
        </p:blipFill>
        <p:spPr bwMode="auto">
          <a:xfrm>
            <a:off x="1" y="0"/>
            <a:ext cx="5553772"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flipH="1">
            <a:off x="4038599" y="0"/>
            <a:ext cx="1592317" cy="6858000"/>
          </a:xfrm>
          <a:prstGeom prst="rect">
            <a:avLst/>
          </a:prstGeom>
          <a:gradFill flip="none" rotWithShape="1">
            <a:gsLst>
              <a:gs pos="31000">
                <a:schemeClr val="tx1"/>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4987157" y="457200"/>
            <a:ext cx="3928243" cy="5562600"/>
          </a:xfrm>
        </p:spPr>
        <p:txBody>
          <a:bodyPr>
            <a:noAutofit/>
          </a:bodyPr>
          <a:lstStyle/>
          <a:p>
            <a:pPr marL="0" indent="0">
              <a:lnSpc>
                <a:spcPct val="85000"/>
              </a:lnSpc>
              <a:spcBef>
                <a:spcPts val="600"/>
              </a:spcBef>
              <a:spcAft>
                <a:spcPts val="1800"/>
              </a:spcAft>
              <a:buNone/>
            </a:pPr>
            <a:r>
              <a:rPr lang="en-US" sz="4000" b="1" dirty="0" smtClean="0">
                <a:solidFill>
                  <a:schemeClr val="tx2">
                    <a:lumMod val="10000"/>
                    <a:lumOff val="90000"/>
                  </a:schemeClr>
                </a:solidFill>
                <a:effectLst>
                  <a:outerShdw blurRad="38100" dist="38100" dir="2700000" algn="tl">
                    <a:srgbClr val="000000">
                      <a:alpha val="43137"/>
                    </a:srgbClr>
                  </a:outerShdw>
                </a:effectLst>
                <a:latin typeface="+mj-lt"/>
                <a:cs typeface="Aharoni" panose="02010803020104030203" pitchFamily="2" charset="-79"/>
              </a:rPr>
              <a:t>Whitefield visited the colonies seven times and preached revivals from New England to Georgia, where he founded an orphanage and successfully advocated for the legalization of slavery in the colony.</a:t>
            </a:r>
            <a:endParaRPr lang="en-US" sz="1600" b="1" dirty="0">
              <a:solidFill>
                <a:schemeClr val="bg1"/>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16622592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farm4.staticflickr.com/3263/3157268047_3d11c7a634_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33400"/>
            <a:ext cx="4743451" cy="632460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flipH="1">
            <a:off x="3423801" y="0"/>
            <a:ext cx="1376799" cy="6858000"/>
          </a:xfrm>
          <a:prstGeom prst="rect">
            <a:avLst/>
          </a:prstGeom>
          <a:gradFill flip="none" rotWithShape="1">
            <a:gsLst>
              <a:gs pos="31000">
                <a:schemeClr val="tx1"/>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EED"/>
              </a:solidFill>
            </a:endParaRPr>
          </a:p>
        </p:txBody>
      </p:sp>
      <p:sp>
        <p:nvSpPr>
          <p:cNvPr id="8" name="Rectangle 7"/>
          <p:cNvSpPr/>
          <p:nvPr/>
        </p:nvSpPr>
        <p:spPr>
          <a:xfrm rot="2726437" flipH="1">
            <a:off x="1004230" y="-24838"/>
            <a:ext cx="4041075" cy="1860782"/>
          </a:xfrm>
          <a:custGeom>
            <a:avLst/>
            <a:gdLst>
              <a:gd name="connsiteX0" fmla="*/ 0 w 2127908"/>
              <a:gd name="connsiteY0" fmla="*/ 0 h 1860782"/>
              <a:gd name="connsiteX1" fmla="*/ 2127908 w 2127908"/>
              <a:gd name="connsiteY1" fmla="*/ 0 h 1860782"/>
              <a:gd name="connsiteX2" fmla="*/ 2127908 w 2127908"/>
              <a:gd name="connsiteY2" fmla="*/ 1860782 h 1860782"/>
              <a:gd name="connsiteX3" fmla="*/ 0 w 2127908"/>
              <a:gd name="connsiteY3" fmla="*/ 1860782 h 1860782"/>
              <a:gd name="connsiteX4" fmla="*/ 0 w 2127908"/>
              <a:gd name="connsiteY4" fmla="*/ 0 h 1860782"/>
              <a:gd name="connsiteX0" fmla="*/ 0 w 2127908"/>
              <a:gd name="connsiteY0" fmla="*/ 0 h 1860782"/>
              <a:gd name="connsiteX1" fmla="*/ 1920759 w 2127908"/>
              <a:gd name="connsiteY1" fmla="*/ 172959 h 1860782"/>
              <a:gd name="connsiteX2" fmla="*/ 2127908 w 2127908"/>
              <a:gd name="connsiteY2" fmla="*/ 1860782 h 1860782"/>
              <a:gd name="connsiteX3" fmla="*/ 0 w 2127908"/>
              <a:gd name="connsiteY3" fmla="*/ 1860782 h 1860782"/>
              <a:gd name="connsiteX4" fmla="*/ 0 w 2127908"/>
              <a:gd name="connsiteY4" fmla="*/ 0 h 1860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7908" h="1860782">
                <a:moveTo>
                  <a:pt x="0" y="0"/>
                </a:moveTo>
                <a:lnTo>
                  <a:pt x="1920759" y="172959"/>
                </a:lnTo>
                <a:lnTo>
                  <a:pt x="2127908" y="1860782"/>
                </a:lnTo>
                <a:lnTo>
                  <a:pt x="0" y="1860782"/>
                </a:lnTo>
                <a:lnTo>
                  <a:pt x="0" y="0"/>
                </a:lnTo>
                <a:close/>
              </a:path>
            </a:pathLst>
          </a:custGeom>
          <a:gradFill flip="none" rotWithShape="1">
            <a:gsLst>
              <a:gs pos="30000">
                <a:schemeClr val="tx1"/>
              </a:gs>
              <a:gs pos="74000">
                <a:schemeClr val="tx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EED"/>
              </a:solidFill>
            </a:endParaRPr>
          </a:p>
        </p:txBody>
      </p:sp>
      <p:sp>
        <p:nvSpPr>
          <p:cNvPr id="9" name="Rectangle 10"/>
          <p:cNvSpPr/>
          <p:nvPr/>
        </p:nvSpPr>
        <p:spPr>
          <a:xfrm rot="3484734" flipV="1">
            <a:off x="376935" y="-991894"/>
            <a:ext cx="1774581" cy="3848524"/>
          </a:xfrm>
          <a:custGeom>
            <a:avLst/>
            <a:gdLst>
              <a:gd name="connsiteX0" fmla="*/ 0 w 1774581"/>
              <a:gd name="connsiteY0" fmla="*/ 0 h 2337380"/>
              <a:gd name="connsiteX1" fmla="*/ 1774581 w 1774581"/>
              <a:gd name="connsiteY1" fmla="*/ 0 h 2337380"/>
              <a:gd name="connsiteX2" fmla="*/ 1774581 w 1774581"/>
              <a:gd name="connsiteY2" fmla="*/ 2337380 h 2337380"/>
              <a:gd name="connsiteX3" fmla="*/ 0 w 1774581"/>
              <a:gd name="connsiteY3" fmla="*/ 2337380 h 2337380"/>
              <a:gd name="connsiteX4" fmla="*/ 0 w 1774581"/>
              <a:gd name="connsiteY4" fmla="*/ 0 h 2337380"/>
              <a:gd name="connsiteX0" fmla="*/ 0 w 1774581"/>
              <a:gd name="connsiteY0" fmla="*/ 0 h 2337380"/>
              <a:gd name="connsiteX1" fmla="*/ 1774581 w 1774581"/>
              <a:gd name="connsiteY1" fmla="*/ 0 h 2337380"/>
              <a:gd name="connsiteX2" fmla="*/ 1774581 w 1774581"/>
              <a:gd name="connsiteY2" fmla="*/ 2337380 h 2337380"/>
              <a:gd name="connsiteX3" fmla="*/ 260730 w 1774581"/>
              <a:gd name="connsiteY3" fmla="*/ 2084888 h 2337380"/>
              <a:gd name="connsiteX4" fmla="*/ 0 w 1774581"/>
              <a:gd name="connsiteY4" fmla="*/ 0 h 2337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4581" h="2337380">
                <a:moveTo>
                  <a:pt x="0" y="0"/>
                </a:moveTo>
                <a:lnTo>
                  <a:pt x="1774581" y="0"/>
                </a:lnTo>
                <a:lnTo>
                  <a:pt x="1774581" y="2337380"/>
                </a:lnTo>
                <a:lnTo>
                  <a:pt x="260730" y="2084888"/>
                </a:lnTo>
                <a:lnTo>
                  <a:pt x="0" y="0"/>
                </a:lnTo>
                <a:close/>
              </a:path>
            </a:pathLst>
          </a:custGeom>
          <a:gradFill flip="none" rotWithShape="1">
            <a:gsLst>
              <a:gs pos="30000">
                <a:schemeClr val="tx1"/>
              </a:gs>
              <a:gs pos="74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EED"/>
              </a:solidFill>
            </a:endParaRPr>
          </a:p>
        </p:txBody>
      </p:sp>
      <p:sp>
        <p:nvSpPr>
          <p:cNvPr id="3" name="Content Placeholder 2"/>
          <p:cNvSpPr>
            <a:spLocks noGrp="1"/>
          </p:cNvSpPr>
          <p:nvPr>
            <p:ph idx="1"/>
          </p:nvPr>
        </p:nvSpPr>
        <p:spPr>
          <a:xfrm>
            <a:off x="4238624" y="533400"/>
            <a:ext cx="4752976" cy="4373563"/>
          </a:xfrm>
        </p:spPr>
        <p:txBody>
          <a:bodyPr>
            <a:normAutofit/>
          </a:bodyPr>
          <a:lstStyle/>
          <a:p>
            <a:pPr marL="111125" indent="-111125">
              <a:buNone/>
            </a:pPr>
            <a:r>
              <a:rPr lang="en-US" sz="3400" dirty="0" smtClean="0">
                <a:solidFill>
                  <a:schemeClr val="bg1"/>
                </a:solidFill>
                <a:latin typeface="+mj-lt"/>
              </a:rPr>
              <a:t>“It seemed as if all the world were growing religious, so that one could not walk thro’ the town in an evening without hearing psalms sung in different families of every street.”</a:t>
            </a:r>
          </a:p>
          <a:p>
            <a:pPr marL="0" indent="0">
              <a:buNone/>
            </a:pPr>
            <a:r>
              <a:rPr lang="en-US" sz="3400" dirty="0">
                <a:solidFill>
                  <a:schemeClr val="bg1"/>
                </a:solidFill>
                <a:latin typeface="+mj-lt"/>
              </a:rPr>
              <a:t>	 </a:t>
            </a:r>
            <a:r>
              <a:rPr lang="en-US" sz="3400" dirty="0" smtClean="0">
                <a:solidFill>
                  <a:schemeClr val="bg1"/>
                </a:solidFill>
                <a:latin typeface="+mj-lt"/>
              </a:rPr>
              <a:t>  -- Benjamin Franklin</a:t>
            </a:r>
            <a:endParaRPr lang="en-US" sz="3400" dirty="0">
              <a:solidFill>
                <a:schemeClr val="bg1"/>
              </a:solidFill>
              <a:latin typeface="+mj-lt"/>
            </a:endParaRPr>
          </a:p>
        </p:txBody>
      </p:sp>
      <p:sp>
        <p:nvSpPr>
          <p:cNvPr id="4" name="Rectangle 3"/>
          <p:cNvSpPr/>
          <p:nvPr/>
        </p:nvSpPr>
        <p:spPr>
          <a:xfrm>
            <a:off x="0" y="457200"/>
            <a:ext cx="4162424" cy="457200"/>
          </a:xfrm>
          <a:prstGeom prst="rect">
            <a:avLst/>
          </a:prstGeom>
          <a:gradFill flip="none" rotWithShape="1">
            <a:gsLst>
              <a:gs pos="30000">
                <a:schemeClr val="tx1"/>
              </a:gs>
              <a:gs pos="74000">
                <a:schemeClr val="tx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EED"/>
              </a:solidFill>
            </a:endParaRPr>
          </a:p>
        </p:txBody>
      </p:sp>
    </p:spTree>
    <p:extLst>
      <p:ext uri="{BB962C8B-B14F-4D97-AF65-F5344CB8AC3E}">
        <p14:creationId xmlns:p14="http://schemas.microsoft.com/office/powerpoint/2010/main" val="16692061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oursewikis.fas.harvard.edu/aiu18/images/Bellin_world_map_1750.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harpenSoften amount="35000"/>
                    </a14:imgEffect>
                    <a14:imgEffect>
                      <a14:brightnessContrast bright="-40000"/>
                    </a14:imgEffect>
                  </a14:imgLayer>
                </a14:imgProps>
              </a:ext>
              <a:ext uri="{28A0092B-C50C-407E-A947-70E740481C1C}">
                <a14:useLocalDpi xmlns:a14="http://schemas.microsoft.com/office/drawing/2010/main" val="0"/>
              </a:ext>
            </a:extLst>
          </a:blip>
          <a:src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0" y="152400"/>
            <a:ext cx="5791200" cy="1722437"/>
          </a:xfrm>
        </p:spPr>
        <p:txBody>
          <a:bodyPr>
            <a:noAutofit/>
          </a:bodyPr>
          <a:lstStyle/>
          <a:p>
            <a:r>
              <a:rPr lang="en-US" sz="5400" b="1" dirty="0" smtClean="0">
                <a:solidFill>
                  <a:srgbClr val="FDF4D5"/>
                </a:solidFill>
                <a:effectLst>
                  <a:outerShdw blurRad="38100" dist="38100" dir="2700000" algn="tl">
                    <a:srgbClr val="000000">
                      <a:alpha val="43137"/>
                    </a:srgbClr>
                  </a:outerShdw>
                </a:effectLst>
              </a:rPr>
              <a:t>The Entire English-Speaking World</a:t>
            </a:r>
            <a:endParaRPr lang="en-US" sz="5400" b="1" dirty="0">
              <a:solidFill>
                <a:srgbClr val="FDF4D5"/>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038600" y="3886200"/>
            <a:ext cx="4800600" cy="2316163"/>
          </a:xfrm>
        </p:spPr>
        <p:txBody>
          <a:bodyPr>
            <a:noAutofit/>
          </a:bodyPr>
          <a:lstStyle/>
          <a:p>
            <a:pPr marL="0" indent="0">
              <a:buNone/>
            </a:pPr>
            <a:r>
              <a:rPr lang="en-US" sz="4000" dirty="0" smtClean="0">
                <a:solidFill>
                  <a:srgbClr val="FDF4D5"/>
                </a:solidFill>
                <a:effectLst>
                  <a:outerShdw blurRad="38100" dist="38100" dir="2700000" algn="tl">
                    <a:srgbClr val="000000">
                      <a:alpha val="43137"/>
                    </a:srgbClr>
                  </a:outerShdw>
                </a:effectLst>
                <a:latin typeface="+mj-lt"/>
              </a:rPr>
              <a:t>The religious fervor of the Great Awakening spread throughout England and all of its colonies.</a:t>
            </a:r>
            <a:endParaRPr lang="en-US" sz="4000" dirty="0">
              <a:solidFill>
                <a:srgbClr val="FDF4D5"/>
              </a:solidFill>
              <a:effectLst>
                <a:outerShdw blurRad="38100" dist="38100" dir="2700000" algn="tl">
                  <a:srgbClr val="000000">
                    <a:alpha val="43137"/>
                  </a:srgbClr>
                </a:outerShdw>
              </a:effectLst>
              <a:latin typeface="+mj-lt"/>
            </a:endParaRPr>
          </a:p>
        </p:txBody>
      </p:sp>
      <p:pic>
        <p:nvPicPr>
          <p:cNvPr id="5" name="Picture 2" descr="https://coursewikis.fas.harvard.edu/aiu18/images/Bellin_world_map_1750.jpg"/>
          <p:cNvPicPr>
            <a:picLocks noChangeAspect="1" noChangeArrowheads="1"/>
          </p:cNvPicPr>
          <p:nvPr/>
        </p:nvPicPr>
        <p:blipFill rotWithShape="1">
          <a:blip r:embed="rId4" cstate="print">
            <a:extLst>
              <a:ext uri="{BEBA8EAE-BF5A-486C-A8C5-ECC9F3942E4B}">
                <a14:imgProps xmlns:a14="http://schemas.microsoft.com/office/drawing/2010/main">
                  <a14:imgLayer r:embed="rId3">
                    <a14:imgEffect>
                      <a14:sharpenSoften amount="35000"/>
                    </a14:imgEffect>
                    <a14:imgEffect>
                      <a14:brightnessContrast bright="14000"/>
                    </a14:imgEffect>
                  </a14:imgLayer>
                </a14:imgProps>
              </a:ext>
              <a:ext uri="{28A0092B-C50C-407E-A947-70E740481C1C}">
                <a14:useLocalDpi xmlns:a14="http://schemas.microsoft.com/office/drawing/2010/main" val="0"/>
              </a:ext>
            </a:extLst>
          </a:blip>
          <a:srcRect l="63333" t="11944" r="14167" b="50278"/>
          <a:stretch/>
        </p:blipFill>
        <p:spPr bwMode="auto">
          <a:xfrm>
            <a:off x="5791200" y="838200"/>
            <a:ext cx="2057400" cy="2590800"/>
          </a:xfrm>
          <a:prstGeom prst="ellipse">
            <a:avLst/>
          </a:prstGeom>
          <a:noFill/>
          <a:effectLst>
            <a:softEdge rad="127000"/>
          </a:effectLst>
          <a:extLst>
            <a:ext uri="{909E8E84-426E-40DD-AFC4-6F175D3DCCD1}">
              <a14:hiddenFill xmlns:a14="http://schemas.microsoft.com/office/drawing/2010/main">
                <a:solidFill>
                  <a:srgbClr val="FFFFFF"/>
                </a:solidFill>
              </a14:hiddenFill>
            </a:ext>
          </a:extLst>
        </p:spPr>
      </p:pic>
      <p:pic>
        <p:nvPicPr>
          <p:cNvPr id="6" name="Picture 2" descr="https://coursewikis.fas.harvard.edu/aiu18/images/Bellin_world_map_1750.jpg"/>
          <p:cNvPicPr>
            <a:picLocks noChangeAspect="1" noChangeArrowheads="1"/>
          </p:cNvPicPr>
          <p:nvPr/>
        </p:nvPicPr>
        <p:blipFill rotWithShape="1">
          <a:blip r:embed="rId4" cstate="print">
            <a:extLst>
              <a:ext uri="{BEBA8EAE-BF5A-486C-A8C5-ECC9F3942E4B}">
                <a14:imgProps xmlns:a14="http://schemas.microsoft.com/office/drawing/2010/main">
                  <a14:imgLayer r:embed="rId3">
                    <a14:imgEffect>
                      <a14:sharpenSoften amount="35000"/>
                    </a14:imgEffect>
                    <a14:imgEffect>
                      <a14:brightnessContrast bright="14000"/>
                    </a14:imgEffect>
                  </a14:imgLayer>
                </a14:imgProps>
              </a:ext>
              <a:ext uri="{28A0092B-C50C-407E-A947-70E740481C1C}">
                <a14:useLocalDpi xmlns:a14="http://schemas.microsoft.com/office/drawing/2010/main" val="0"/>
              </a:ext>
            </a:extLst>
          </a:blip>
          <a:srcRect l="3331" t="27500" r="60002" b="14722"/>
          <a:stretch/>
        </p:blipFill>
        <p:spPr bwMode="auto">
          <a:xfrm>
            <a:off x="304800" y="1905000"/>
            <a:ext cx="3352800" cy="3962400"/>
          </a:xfrm>
          <a:prstGeom prst="ellipse">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71902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flip="none" rotWithShape="1">
          <a:gsLst>
            <a:gs pos="16000">
              <a:srgbClr val="1D0F21"/>
            </a:gs>
            <a:gs pos="100000">
              <a:srgbClr val="1C1525"/>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399" y="617737"/>
            <a:ext cx="5181601" cy="3954263"/>
          </a:xfrm>
        </p:spPr>
        <p:txBody>
          <a:bodyPr>
            <a:noAutofit/>
          </a:bodyPr>
          <a:lstStyle/>
          <a:p>
            <a:r>
              <a:rPr lang="en-US" sz="11500" dirty="0" smtClean="0">
                <a:solidFill>
                  <a:schemeClr val="bg1"/>
                </a:solidFill>
                <a:effectLst>
                  <a:outerShdw blurRad="38100" dist="38100" dir="2700000" algn="tl">
                    <a:srgbClr val="000000">
                      <a:alpha val="43137"/>
                    </a:srgbClr>
                  </a:outerShdw>
                </a:effectLst>
              </a:rPr>
              <a:t>Jonathan Edwards</a:t>
            </a:r>
            <a:endParaRPr lang="en-US" sz="11500" dirty="0">
              <a:solidFill>
                <a:schemeClr val="bg1"/>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0" y="5189738"/>
            <a:ext cx="9144000" cy="1363462"/>
          </a:xfrm>
        </p:spPr>
        <p:txBody>
          <a:bodyPr>
            <a:noAutofit/>
          </a:bodyPr>
          <a:lstStyle/>
          <a:p>
            <a:r>
              <a:rPr lang="en-US" sz="7200" dirty="0" smtClean="0">
                <a:solidFill>
                  <a:srgbClr val="F2F3EA"/>
                </a:solidFill>
                <a:latin typeface="Monotype Corsiva" pitchFamily="66" charset="0"/>
              </a:rPr>
              <a:t>Massachusetts Minister</a:t>
            </a:r>
            <a:endParaRPr lang="en-US" sz="8000" dirty="0">
              <a:solidFill>
                <a:srgbClr val="F2F3EA"/>
              </a:solidFill>
              <a:latin typeface="Monotype Corsiva" pitchFamily="66" charset="0"/>
            </a:endParaRPr>
          </a:p>
        </p:txBody>
      </p:sp>
      <p:pic>
        <p:nvPicPr>
          <p:cNvPr id="14" name="Picture 2" descr="Jonathan Edwards.jpg"/>
          <p:cNvPicPr>
            <a:picLocks noChangeAspect="1" noChangeArrowheads="1"/>
          </p:cNvPicPr>
          <p:nvPr/>
        </p:nvPicPr>
        <p:blipFill rotWithShape="1">
          <a:blip r:embed="rId3">
            <a:extLst>
              <a:ext uri="{28A0092B-C50C-407E-A947-70E740481C1C}">
                <a14:useLocalDpi xmlns:a14="http://schemas.microsoft.com/office/drawing/2010/main" val="0"/>
              </a:ext>
            </a:extLst>
          </a:blip>
          <a:srcRect l="12092" r="10255" b="12376"/>
          <a:stretch/>
        </p:blipFill>
        <p:spPr bwMode="auto">
          <a:xfrm>
            <a:off x="5257800" y="457200"/>
            <a:ext cx="3615429" cy="4487663"/>
          </a:xfrm>
          <a:prstGeom prst="ellipse">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21634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farm9.staticflickr.com/8449/7940502530_9753666c5a_b.jpg"/>
          <p:cNvPicPr>
            <a:picLocks noChangeAspect="1" noChangeArrowheads="1"/>
          </p:cNvPicPr>
          <p:nvPr/>
        </p:nvPicPr>
        <p:blipFill rotWithShape="1">
          <a:blip r:embed="rId2">
            <a:extLst>
              <a:ext uri="{28A0092B-C50C-407E-A947-70E740481C1C}">
                <a14:useLocalDpi xmlns:a14="http://schemas.microsoft.com/office/drawing/2010/main" val="0"/>
              </a:ext>
            </a:extLst>
          </a:blip>
          <a:srcRect l="12130"/>
          <a:stretch/>
        </p:blipFill>
        <p:spPr bwMode="auto">
          <a:xfrm>
            <a:off x="0" y="-533400"/>
            <a:ext cx="9144000" cy="684946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farm9.staticflickr.com/8449/7940502530_9753666c5a_b.jpg"/>
          <p:cNvPicPr>
            <a:picLocks noChangeAspect="1" noChangeArrowheads="1"/>
          </p:cNvPicPr>
          <p:nvPr/>
        </p:nvPicPr>
        <p:blipFill rotWithShape="1">
          <a:blip r:embed="rId2">
            <a:extLst>
              <a:ext uri="{28A0092B-C50C-407E-A947-70E740481C1C}">
                <a14:useLocalDpi xmlns:a14="http://schemas.microsoft.com/office/drawing/2010/main" val="0"/>
              </a:ext>
            </a:extLst>
          </a:blip>
          <a:srcRect l="12130" t="93411"/>
          <a:stretch/>
        </p:blipFill>
        <p:spPr bwMode="auto">
          <a:xfrm>
            <a:off x="0" y="5864772"/>
            <a:ext cx="9144000" cy="99322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4648200"/>
            <a:ext cx="5791200" cy="1752600"/>
          </a:xfrm>
        </p:spPr>
        <p:txBody>
          <a:bodyPr>
            <a:noAutofit/>
          </a:bodyPr>
          <a:lstStyle/>
          <a:p>
            <a:r>
              <a:rPr lang="en-US" sz="6000" dirty="0" smtClean="0">
                <a:solidFill>
                  <a:schemeClr val="bg1"/>
                </a:solidFill>
              </a:rPr>
              <a:t>Sinners in the Hands of an Angry God</a:t>
            </a:r>
            <a:endParaRPr lang="en-US" sz="6000" dirty="0">
              <a:solidFill>
                <a:schemeClr val="bg1"/>
              </a:solidFill>
            </a:endParaRPr>
          </a:p>
        </p:txBody>
      </p:sp>
      <p:sp>
        <p:nvSpPr>
          <p:cNvPr id="4" name="Rectangle 3"/>
          <p:cNvSpPr/>
          <p:nvPr/>
        </p:nvSpPr>
        <p:spPr>
          <a:xfrm>
            <a:off x="6271329" y="6504801"/>
            <a:ext cx="2796471" cy="276999"/>
          </a:xfrm>
          <a:prstGeom prst="rect">
            <a:avLst/>
          </a:prstGeom>
        </p:spPr>
        <p:txBody>
          <a:bodyPr wrap="none">
            <a:spAutoFit/>
          </a:bodyPr>
          <a:lstStyle/>
          <a:p>
            <a:r>
              <a:rPr lang="en-US" sz="1200" dirty="0" smtClean="0">
                <a:solidFill>
                  <a:schemeClr val="bg1"/>
                </a:solidFill>
                <a:hlinkClick r:id="rId3" tooltip="Attribution-ShareAlike License"/>
              </a:rPr>
              <a:t>Some rights reserved</a:t>
            </a:r>
            <a:r>
              <a:rPr lang="en-US" sz="1200" dirty="0" smtClean="0">
                <a:solidFill>
                  <a:schemeClr val="bg1"/>
                </a:solidFill>
              </a:rPr>
              <a:t> by </a:t>
            </a:r>
            <a:r>
              <a:rPr lang="en-US" sz="1200" dirty="0" smtClean="0">
                <a:solidFill>
                  <a:schemeClr val="bg1"/>
                </a:solidFill>
                <a:hlinkClick r:id="rId4"/>
              </a:rPr>
              <a:t>HJ Media Studios</a:t>
            </a:r>
            <a:endParaRPr lang="en-US" sz="1200" dirty="0">
              <a:solidFill>
                <a:schemeClr val="bg1"/>
              </a:solidFill>
            </a:endParaRPr>
          </a:p>
        </p:txBody>
      </p:sp>
    </p:spTree>
    <p:extLst>
      <p:ext uri="{BB962C8B-B14F-4D97-AF65-F5344CB8AC3E}">
        <p14:creationId xmlns:p14="http://schemas.microsoft.com/office/powerpoint/2010/main" val="26734544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farm1.staticflickr.com/107/276965831_26b3dbf524_b.jpg"/>
          <p:cNvPicPr>
            <a:picLocks noChangeAspect="1" noChangeArrowheads="1"/>
          </p:cNvPicPr>
          <p:nvPr/>
        </p:nvPicPr>
        <p:blipFill rotWithShape="1">
          <a:blip r:embed="rId2">
            <a:extLst>
              <a:ext uri="{28A0092B-C50C-407E-A947-70E740481C1C}">
                <a14:useLocalDpi xmlns:a14="http://schemas.microsoft.com/office/drawing/2010/main" val="0"/>
              </a:ext>
            </a:extLst>
          </a:blip>
          <a:srcRect r="11111"/>
          <a:stretch/>
        </p:blipFill>
        <p:spPr bwMode="auto">
          <a:xfrm>
            <a:off x="990600" y="739962"/>
            <a:ext cx="8153400" cy="611803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533400" y="685800"/>
            <a:ext cx="8229600" cy="1143000"/>
          </a:xfrm>
        </p:spPr>
        <p:txBody>
          <a:bodyPr>
            <a:noAutofit/>
          </a:bodyPr>
          <a:lstStyle/>
          <a:p>
            <a:pPr algn="l"/>
            <a:r>
              <a:rPr lang="en-US" sz="7200" dirty="0" smtClean="0">
                <a:solidFill>
                  <a:schemeClr val="bg1">
                    <a:lumMod val="75000"/>
                  </a:schemeClr>
                </a:solidFill>
              </a:rPr>
              <a:t>To CONNECT</a:t>
            </a:r>
            <a:endParaRPr lang="en-US" sz="7200" dirty="0">
              <a:solidFill>
                <a:schemeClr val="bg1">
                  <a:lumMod val="75000"/>
                </a:schemeClr>
              </a:solidFill>
            </a:endParaRPr>
          </a:p>
        </p:txBody>
      </p:sp>
      <p:sp>
        <p:nvSpPr>
          <p:cNvPr id="4" name="Rectangle 3"/>
          <p:cNvSpPr/>
          <p:nvPr/>
        </p:nvSpPr>
        <p:spPr>
          <a:xfrm>
            <a:off x="6483631" y="6400800"/>
            <a:ext cx="2584169" cy="307777"/>
          </a:xfrm>
          <a:prstGeom prst="rect">
            <a:avLst/>
          </a:prstGeom>
        </p:spPr>
        <p:txBody>
          <a:bodyPr wrap="none">
            <a:spAutoFit/>
          </a:bodyPr>
          <a:lstStyle/>
          <a:p>
            <a:pPr algn="r"/>
            <a:r>
              <a:rPr lang="en-US" sz="1400" dirty="0" smtClean="0">
                <a:solidFill>
                  <a:schemeClr val="bg1"/>
                </a:solidFill>
                <a:hlinkClick r:id="rId3" tooltip="Attribution-ShareAlike License"/>
              </a:rPr>
              <a:t>Some rights reserved</a:t>
            </a:r>
            <a:r>
              <a:rPr lang="en-US" sz="1400" dirty="0" smtClean="0">
                <a:solidFill>
                  <a:schemeClr val="bg1"/>
                </a:solidFill>
              </a:rPr>
              <a:t> by </a:t>
            </a:r>
            <a:r>
              <a:rPr lang="en-US" sz="1400" dirty="0" err="1" smtClean="0">
                <a:solidFill>
                  <a:schemeClr val="bg1"/>
                </a:solidFill>
                <a:hlinkClick r:id="rId4"/>
              </a:rPr>
              <a:t>eschipul</a:t>
            </a:r>
            <a:endParaRPr lang="en-US" sz="1400" dirty="0">
              <a:solidFill>
                <a:schemeClr val="bg1"/>
              </a:solidFill>
            </a:endParaRPr>
          </a:p>
        </p:txBody>
      </p:sp>
    </p:spTree>
    <p:extLst>
      <p:ext uri="{BB962C8B-B14F-4D97-AF65-F5344CB8AC3E}">
        <p14:creationId xmlns:p14="http://schemas.microsoft.com/office/powerpoint/2010/main" val="234135677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farm8.staticflickr.com/7374/9385632906_8d4c859cfb_b.jpg"/>
          <p:cNvPicPr>
            <a:picLocks noChangeAspect="1" noChangeArrowheads="1"/>
          </p:cNvPicPr>
          <p:nvPr/>
        </p:nvPicPr>
        <p:blipFill rotWithShape="1">
          <a:blip r:embed="rId2">
            <a:extLst>
              <a:ext uri="{28A0092B-C50C-407E-A947-70E740481C1C}">
                <a14:useLocalDpi xmlns:a14="http://schemas.microsoft.com/office/drawing/2010/main" val="0"/>
              </a:ext>
            </a:extLst>
          </a:blip>
          <a:srcRect l="9945" r="1225"/>
          <a:stretch/>
        </p:blipFill>
        <p:spPr bwMode="auto">
          <a:xfrm>
            <a:off x="0" y="0"/>
            <a:ext cx="9144000" cy="686588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81000" y="4800600"/>
            <a:ext cx="4419600" cy="1143000"/>
          </a:xfrm>
        </p:spPr>
        <p:txBody>
          <a:bodyPr>
            <a:normAutofit/>
          </a:bodyPr>
          <a:lstStyle/>
          <a:p>
            <a:r>
              <a:rPr lang="en-US" sz="6600" dirty="0" smtClean="0">
                <a:solidFill>
                  <a:schemeClr val="bg1"/>
                </a:solidFill>
              </a:rPr>
              <a:t>Afraid, yet?</a:t>
            </a:r>
            <a:endParaRPr lang="en-US" sz="6600" dirty="0">
              <a:solidFill>
                <a:schemeClr val="bg1"/>
              </a:solidFill>
            </a:endParaRPr>
          </a:p>
        </p:txBody>
      </p:sp>
      <p:sp>
        <p:nvSpPr>
          <p:cNvPr id="4" name="Rectangle 3"/>
          <p:cNvSpPr/>
          <p:nvPr/>
        </p:nvSpPr>
        <p:spPr>
          <a:xfrm>
            <a:off x="48949" y="6477000"/>
            <a:ext cx="2922851" cy="307777"/>
          </a:xfrm>
          <a:prstGeom prst="rect">
            <a:avLst/>
          </a:prstGeom>
        </p:spPr>
        <p:txBody>
          <a:bodyPr wrap="none">
            <a:spAutoFit/>
          </a:bodyPr>
          <a:lstStyle/>
          <a:p>
            <a:r>
              <a:rPr lang="en-US" sz="1400" dirty="0" smtClean="0">
                <a:solidFill>
                  <a:schemeClr val="bg1"/>
                </a:solidFill>
                <a:hlinkClick r:id="rId3" tooltip="Attribution-NonCommercial-ShareAlike License"/>
              </a:rPr>
              <a:t>Some rights reserved</a:t>
            </a:r>
            <a:r>
              <a:rPr lang="en-US" sz="1400" dirty="0" smtClean="0">
                <a:solidFill>
                  <a:schemeClr val="bg1"/>
                </a:solidFill>
              </a:rPr>
              <a:t> by </a:t>
            </a:r>
            <a:r>
              <a:rPr lang="en-US" sz="1400" dirty="0" err="1" smtClean="0">
                <a:solidFill>
                  <a:schemeClr val="bg1"/>
                </a:solidFill>
                <a:hlinkClick r:id="rId4"/>
              </a:rPr>
              <a:t>TempusVolat</a:t>
            </a:r>
            <a:endParaRPr lang="en-US" sz="1400" dirty="0">
              <a:solidFill>
                <a:schemeClr val="bg1"/>
              </a:solidFill>
            </a:endParaRPr>
          </a:p>
        </p:txBody>
      </p:sp>
    </p:spTree>
    <p:extLst>
      <p:ext uri="{BB962C8B-B14F-4D97-AF65-F5344CB8AC3E}">
        <p14:creationId xmlns:p14="http://schemas.microsoft.com/office/powerpoint/2010/main" val="286688953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farm4.staticflickr.com/3130/2549100852_6346e7736a_b.jpg"/>
          <p:cNvPicPr>
            <a:picLocks noChangeAspect="1" noChangeArrowheads="1"/>
          </p:cNvPicPr>
          <p:nvPr/>
        </p:nvPicPr>
        <p:blipFill rotWithShape="1">
          <a:blip r:embed="rId2">
            <a:extLst>
              <a:ext uri="{28A0092B-C50C-407E-A947-70E740481C1C}">
                <a14:useLocalDpi xmlns:a14="http://schemas.microsoft.com/office/drawing/2010/main" val="0"/>
              </a:ext>
            </a:extLst>
          </a:blip>
          <a:srcRect l="10001" r="9999"/>
          <a:stretch/>
        </p:blipFill>
        <p:spPr bwMode="auto">
          <a:xfrm flipH="1">
            <a:off x="1828800" y="-21677"/>
            <a:ext cx="7315200" cy="687967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0" y="-21677"/>
            <a:ext cx="5257800" cy="6879677"/>
          </a:xfrm>
          <a:prstGeom prst="rect">
            <a:avLst/>
          </a:prstGeom>
          <a:gradFill flip="none" rotWithShape="1">
            <a:gsLst>
              <a:gs pos="22000">
                <a:schemeClr val="tx1"/>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209800" y="1143000"/>
            <a:ext cx="2743200" cy="2209800"/>
          </a:xfrm>
          <a:prstGeom prst="rect">
            <a:avLst/>
          </a:prstGeom>
          <a:gradFill flip="none" rotWithShape="1">
            <a:gsLst>
              <a:gs pos="45000">
                <a:schemeClr val="tx1">
                  <a:alpha val="95000"/>
                </a:schemeClr>
              </a:gs>
              <a:gs pos="76000">
                <a:schemeClr val="bg1">
                  <a:alpha val="0"/>
                  <a:lumMod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6695381" y="6504801"/>
            <a:ext cx="2448619" cy="276999"/>
          </a:xfrm>
          <a:prstGeom prst="rect">
            <a:avLst/>
          </a:prstGeom>
        </p:spPr>
        <p:txBody>
          <a:bodyPr wrap="none">
            <a:spAutoFit/>
          </a:bodyPr>
          <a:lstStyle/>
          <a:p>
            <a:r>
              <a:rPr lang="en-US" sz="1200" dirty="0">
                <a:solidFill>
                  <a:schemeClr val="bg1"/>
                </a:solidFill>
                <a:hlinkClick r:id="rId3" tooltip="Attribution License"/>
              </a:rPr>
              <a:t>Some rights reserved</a:t>
            </a:r>
            <a:r>
              <a:rPr lang="en-US" sz="1200" dirty="0">
                <a:solidFill>
                  <a:schemeClr val="bg1"/>
                </a:solidFill>
              </a:rPr>
              <a:t> by </a:t>
            </a:r>
            <a:r>
              <a:rPr lang="en-US" sz="1200" dirty="0">
                <a:solidFill>
                  <a:schemeClr val="bg1"/>
                </a:solidFill>
                <a:hlinkClick r:id="rId4"/>
              </a:rPr>
              <a:t>dilbert3110</a:t>
            </a:r>
            <a:endParaRPr lang="en-US" sz="1200" dirty="0">
              <a:solidFill>
                <a:schemeClr val="bg1"/>
              </a:solidFill>
            </a:endParaRPr>
          </a:p>
        </p:txBody>
      </p:sp>
      <p:sp>
        <p:nvSpPr>
          <p:cNvPr id="2" name="Title 1"/>
          <p:cNvSpPr>
            <a:spLocks noGrp="1"/>
          </p:cNvSpPr>
          <p:nvPr>
            <p:ph type="title"/>
          </p:nvPr>
        </p:nvSpPr>
        <p:spPr>
          <a:xfrm>
            <a:off x="228600" y="3657600"/>
            <a:ext cx="6705600" cy="1991627"/>
          </a:xfrm>
        </p:spPr>
        <p:txBody>
          <a:bodyPr>
            <a:noAutofit/>
          </a:bodyPr>
          <a:lstStyle/>
          <a:p>
            <a:r>
              <a:rPr lang="en-US" sz="14500" dirty="0" smtClean="0">
                <a:solidFill>
                  <a:schemeClr val="bg1"/>
                </a:solidFill>
                <a:latin typeface="Caslon Antique" pitchFamily="2" charset="0"/>
              </a:rPr>
              <a:t>Divisions</a:t>
            </a:r>
            <a:endParaRPr lang="en-US" sz="14500" dirty="0">
              <a:solidFill>
                <a:schemeClr val="bg1"/>
              </a:solidFill>
              <a:latin typeface="Caslon Antique" pitchFamily="2" charset="0"/>
            </a:endParaRPr>
          </a:p>
        </p:txBody>
      </p:sp>
    </p:spTree>
    <p:extLst>
      <p:ext uri="{BB962C8B-B14F-4D97-AF65-F5344CB8AC3E}">
        <p14:creationId xmlns:p14="http://schemas.microsoft.com/office/powerpoint/2010/main" val="7959615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farm4.staticflickr.com/3130/2549100852_6346e7736a_b.jpg"/>
          <p:cNvPicPr>
            <a:picLocks noChangeAspect="1" noChangeArrowheads="1"/>
          </p:cNvPicPr>
          <p:nvPr/>
        </p:nvPicPr>
        <p:blipFill rotWithShape="1">
          <a:blip r:embed="rId2">
            <a:extLst>
              <a:ext uri="{28A0092B-C50C-407E-A947-70E740481C1C}">
                <a14:useLocalDpi xmlns:a14="http://schemas.microsoft.com/office/drawing/2010/main" val="0"/>
              </a:ext>
            </a:extLst>
          </a:blip>
          <a:srcRect l="10001" r="9999"/>
          <a:stretch/>
        </p:blipFill>
        <p:spPr bwMode="auto">
          <a:xfrm flipH="1">
            <a:off x="1828800" y="-21677"/>
            <a:ext cx="7315200" cy="687967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0" y="-21677"/>
            <a:ext cx="5257800" cy="6879677"/>
          </a:xfrm>
          <a:prstGeom prst="rect">
            <a:avLst/>
          </a:prstGeom>
          <a:gradFill flip="none" rotWithShape="1">
            <a:gsLst>
              <a:gs pos="22000">
                <a:schemeClr val="tx1"/>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EED"/>
              </a:solidFill>
            </a:endParaRPr>
          </a:p>
        </p:txBody>
      </p:sp>
      <p:sp>
        <p:nvSpPr>
          <p:cNvPr id="9" name="Rectangle 8"/>
          <p:cNvSpPr/>
          <p:nvPr/>
        </p:nvSpPr>
        <p:spPr>
          <a:xfrm>
            <a:off x="2209800" y="1143000"/>
            <a:ext cx="2743200" cy="2209800"/>
          </a:xfrm>
          <a:prstGeom prst="rect">
            <a:avLst/>
          </a:prstGeom>
          <a:gradFill flip="none" rotWithShape="1">
            <a:gsLst>
              <a:gs pos="45000">
                <a:schemeClr val="tx1">
                  <a:alpha val="95000"/>
                </a:schemeClr>
              </a:gs>
              <a:gs pos="76000">
                <a:schemeClr val="bg1">
                  <a:alpha val="0"/>
                  <a:lumMod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EED"/>
              </a:solidFill>
            </a:endParaRPr>
          </a:p>
        </p:txBody>
      </p:sp>
      <p:sp>
        <p:nvSpPr>
          <p:cNvPr id="4" name="TextBox 3"/>
          <p:cNvSpPr txBox="1"/>
          <p:nvPr/>
        </p:nvSpPr>
        <p:spPr>
          <a:xfrm>
            <a:off x="838200" y="2743200"/>
            <a:ext cx="3581400" cy="2862322"/>
          </a:xfrm>
          <a:prstGeom prst="rect">
            <a:avLst/>
          </a:prstGeom>
          <a:noFill/>
        </p:spPr>
        <p:txBody>
          <a:bodyPr wrap="square" rtlCol="0">
            <a:spAutoFit/>
          </a:bodyPr>
          <a:lstStyle/>
          <a:p>
            <a:pPr algn="ctr"/>
            <a:r>
              <a:rPr lang="en-US" sz="6000" b="1" dirty="0" smtClean="0">
                <a:solidFill>
                  <a:schemeClr val="accent4">
                    <a:lumMod val="60000"/>
                    <a:lumOff val="40000"/>
                  </a:schemeClr>
                </a:solidFill>
                <a:latin typeface="+mj-lt"/>
              </a:rPr>
              <a:t>E</a:t>
            </a:r>
            <a:r>
              <a:rPr lang="en-US" sz="5400" b="1" dirty="0" smtClean="0">
                <a:solidFill>
                  <a:srgbClr val="FFFEED"/>
                </a:solidFill>
                <a:latin typeface="+mj-lt"/>
              </a:rPr>
              <a:t>stablishment</a:t>
            </a:r>
          </a:p>
          <a:p>
            <a:pPr algn="ctr"/>
            <a:r>
              <a:rPr lang="en-US" sz="6000" b="1" dirty="0">
                <a:solidFill>
                  <a:schemeClr val="accent4">
                    <a:lumMod val="60000"/>
                    <a:lumOff val="40000"/>
                  </a:schemeClr>
                </a:solidFill>
                <a:latin typeface="+mj-lt"/>
              </a:rPr>
              <a:t>E</a:t>
            </a:r>
            <a:r>
              <a:rPr lang="en-US" sz="5400" b="1" dirty="0" smtClean="0">
                <a:solidFill>
                  <a:srgbClr val="FFFEED"/>
                </a:solidFill>
                <a:latin typeface="+mj-lt"/>
              </a:rPr>
              <a:t>ducated</a:t>
            </a:r>
          </a:p>
          <a:p>
            <a:pPr algn="ctr"/>
            <a:r>
              <a:rPr lang="en-US" sz="6000" b="1" dirty="0">
                <a:solidFill>
                  <a:schemeClr val="accent4">
                    <a:lumMod val="60000"/>
                    <a:lumOff val="40000"/>
                  </a:schemeClr>
                </a:solidFill>
                <a:latin typeface="+mj-lt"/>
              </a:rPr>
              <a:t>E</a:t>
            </a:r>
            <a:r>
              <a:rPr lang="en-US" sz="5400" b="1" dirty="0" smtClean="0">
                <a:solidFill>
                  <a:srgbClr val="FFFEED"/>
                </a:solidFill>
                <a:latin typeface="+mj-lt"/>
              </a:rPr>
              <a:t>lite</a:t>
            </a:r>
            <a:endParaRPr lang="en-US" sz="5400" b="1" dirty="0">
              <a:solidFill>
                <a:srgbClr val="FFFEED"/>
              </a:solidFill>
              <a:latin typeface="+mj-lt"/>
            </a:endParaRPr>
          </a:p>
        </p:txBody>
      </p:sp>
      <p:sp>
        <p:nvSpPr>
          <p:cNvPr id="6" name="Rectangle 5"/>
          <p:cNvSpPr/>
          <p:nvPr/>
        </p:nvSpPr>
        <p:spPr>
          <a:xfrm>
            <a:off x="6695381" y="6504801"/>
            <a:ext cx="2448619" cy="276999"/>
          </a:xfrm>
          <a:prstGeom prst="rect">
            <a:avLst/>
          </a:prstGeom>
        </p:spPr>
        <p:txBody>
          <a:bodyPr wrap="none">
            <a:spAutoFit/>
          </a:bodyPr>
          <a:lstStyle/>
          <a:p>
            <a:r>
              <a:rPr lang="en-US" sz="1200" dirty="0">
                <a:solidFill>
                  <a:srgbClr val="FFFEED"/>
                </a:solidFill>
                <a:hlinkClick r:id="rId3" tooltip="Attribution License"/>
              </a:rPr>
              <a:t>Some rights reserved</a:t>
            </a:r>
            <a:r>
              <a:rPr lang="en-US" sz="1200" dirty="0">
                <a:solidFill>
                  <a:srgbClr val="FFFEED"/>
                </a:solidFill>
              </a:rPr>
              <a:t> by </a:t>
            </a:r>
            <a:r>
              <a:rPr lang="en-US" sz="1200" dirty="0">
                <a:solidFill>
                  <a:srgbClr val="FFFEED"/>
                </a:solidFill>
                <a:hlinkClick r:id="rId4"/>
              </a:rPr>
              <a:t>dilbert3110</a:t>
            </a:r>
            <a:endParaRPr lang="en-US" sz="1200" dirty="0">
              <a:solidFill>
                <a:srgbClr val="FFFEED"/>
              </a:solidFill>
            </a:endParaRPr>
          </a:p>
        </p:txBody>
      </p:sp>
      <p:sp>
        <p:nvSpPr>
          <p:cNvPr id="2" name="Title 1"/>
          <p:cNvSpPr>
            <a:spLocks noGrp="1"/>
          </p:cNvSpPr>
          <p:nvPr>
            <p:ph type="title"/>
          </p:nvPr>
        </p:nvSpPr>
        <p:spPr>
          <a:xfrm>
            <a:off x="304800" y="827773"/>
            <a:ext cx="4953000" cy="1839227"/>
          </a:xfrm>
        </p:spPr>
        <p:txBody>
          <a:bodyPr>
            <a:noAutofit/>
          </a:bodyPr>
          <a:lstStyle/>
          <a:p>
            <a:r>
              <a:rPr lang="en-US" sz="9600" b="1" dirty="0" smtClean="0">
                <a:solidFill>
                  <a:schemeClr val="bg1"/>
                </a:solidFill>
                <a:latin typeface="Caslon Antique" pitchFamily="2" charset="0"/>
              </a:rPr>
              <a:t>Old Lights</a:t>
            </a:r>
            <a:endParaRPr lang="en-US" sz="6600" b="1" dirty="0">
              <a:solidFill>
                <a:schemeClr val="bg1"/>
              </a:solidFill>
              <a:latin typeface="Caslon Antique" pitchFamily="2" charset="0"/>
            </a:endParaRPr>
          </a:p>
        </p:txBody>
      </p:sp>
    </p:spTree>
    <p:extLst>
      <p:ext uri="{BB962C8B-B14F-4D97-AF65-F5344CB8AC3E}">
        <p14:creationId xmlns:p14="http://schemas.microsoft.com/office/powerpoint/2010/main" val="248160695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farm1.staticflickr.com/1/769437_8c4d66f636_o.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r="27778"/>
          <a:stretch/>
        </p:blipFill>
        <p:spPr bwMode="auto">
          <a:xfrm>
            <a:off x="4038600" y="228599"/>
            <a:ext cx="5029200" cy="522263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038601" y="228599"/>
            <a:ext cx="5029199" cy="5234665"/>
          </a:xfrm>
          <a:prstGeom prst="rect">
            <a:avLst/>
          </a:prstGeom>
          <a:gradFill>
            <a:gsLst>
              <a:gs pos="71000">
                <a:schemeClr val="tx1"/>
              </a:gs>
              <a:gs pos="57000">
                <a:schemeClr val="tx1">
                  <a:alpha val="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5179" y="4038600"/>
            <a:ext cx="6498021" cy="2057400"/>
          </a:xfrm>
        </p:spPr>
        <p:txBody>
          <a:bodyPr>
            <a:noAutofit/>
          </a:bodyPr>
          <a:lstStyle/>
          <a:p>
            <a:pPr>
              <a:lnSpc>
                <a:spcPct val="90000"/>
              </a:lnSpc>
            </a:pPr>
            <a:r>
              <a:rPr lang="en-US" sz="11500" dirty="0" smtClean="0">
                <a:solidFill>
                  <a:schemeClr val="bg1"/>
                </a:solidFill>
                <a:effectLst>
                  <a:outerShdw blurRad="38100" dist="38100" dir="2700000" algn="tl">
                    <a:srgbClr val="000000">
                      <a:alpha val="43137"/>
                    </a:srgbClr>
                  </a:outerShdw>
                </a:effectLst>
              </a:rPr>
              <a:t>New </a:t>
            </a:r>
            <a:r>
              <a:rPr lang="en-US" sz="11500" dirty="0">
                <a:solidFill>
                  <a:schemeClr val="bg1"/>
                </a:solidFill>
                <a:effectLst>
                  <a:outerShdw blurRad="38100" dist="38100" dir="2700000" algn="tl">
                    <a:srgbClr val="000000">
                      <a:alpha val="43137"/>
                    </a:srgbClr>
                  </a:outerShdw>
                </a:effectLst>
              </a:rPr>
              <a:t>Lights</a:t>
            </a:r>
          </a:p>
        </p:txBody>
      </p:sp>
      <p:sp>
        <p:nvSpPr>
          <p:cNvPr id="5" name="TextBox 4"/>
          <p:cNvSpPr txBox="1"/>
          <p:nvPr/>
        </p:nvSpPr>
        <p:spPr>
          <a:xfrm>
            <a:off x="5638800" y="6274712"/>
            <a:ext cx="3200400" cy="307777"/>
          </a:xfrm>
          <a:prstGeom prst="rect">
            <a:avLst/>
          </a:prstGeom>
          <a:noFill/>
        </p:spPr>
        <p:txBody>
          <a:bodyPr wrap="square" rtlCol="0">
            <a:spAutoFit/>
          </a:bodyPr>
          <a:lstStyle/>
          <a:p>
            <a:pPr algn="r"/>
            <a:r>
              <a:rPr lang="en-US" sz="1400" dirty="0" smtClean="0">
                <a:solidFill>
                  <a:schemeClr val="bg1"/>
                </a:solidFill>
              </a:rPr>
              <a:t>Photo Credit:  </a:t>
            </a:r>
            <a:r>
              <a:rPr lang="en-US" sz="1400" dirty="0" smtClean="0">
                <a:solidFill>
                  <a:schemeClr val="bg1"/>
                </a:solidFill>
                <a:hlinkClick r:id="rId4"/>
              </a:rPr>
              <a:t>www.holyobserver.com</a:t>
            </a:r>
            <a:r>
              <a:rPr lang="en-US" sz="1400" dirty="0" smtClean="0">
                <a:solidFill>
                  <a:schemeClr val="bg1"/>
                </a:solidFill>
              </a:rPr>
              <a:t> </a:t>
            </a:r>
            <a:endParaRPr lang="en-US" sz="1400" dirty="0">
              <a:solidFill>
                <a:schemeClr val="bg1"/>
              </a:solidFill>
            </a:endParaRPr>
          </a:p>
        </p:txBody>
      </p:sp>
    </p:spTree>
    <p:extLst>
      <p:ext uri="{BB962C8B-B14F-4D97-AF65-F5344CB8AC3E}">
        <p14:creationId xmlns:p14="http://schemas.microsoft.com/office/powerpoint/2010/main" val="5248740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http://farm4.staticflickr.com/3130/2549100852_6346e7736a_b.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001" r="9999"/>
          <a:stretch/>
        </p:blipFill>
        <p:spPr bwMode="auto">
          <a:xfrm flipH="1">
            <a:off x="3374366" y="547048"/>
            <a:ext cx="2342906" cy="2203417"/>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pic>
        <p:nvPicPr>
          <p:cNvPr id="4" name="Picture 2" descr="http://news.tiu.edu/files/2012/01/JonathanEdwardsPortrait.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10488" r="6889"/>
          <a:stretch/>
        </p:blipFill>
        <p:spPr bwMode="auto">
          <a:xfrm>
            <a:off x="7315200" y="537948"/>
            <a:ext cx="1657236" cy="2205251"/>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pic>
        <p:nvPicPr>
          <p:cNvPr id="5" name="Picture 2" descr="File:CharlesChauncy1705-1787.jpg"/>
          <p:cNvPicPr>
            <a:picLocks noChangeAspect="1" noChangeArrowheads="1"/>
          </p:cNvPicPr>
          <p:nvPr/>
        </p:nvPicPr>
        <p:blipFill>
          <a:blip r:embed="rId5">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233625" y="533400"/>
            <a:ext cx="1671375" cy="2208815"/>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graphicFrame>
        <p:nvGraphicFramePr>
          <p:cNvPr id="6" name="Table 5"/>
          <p:cNvGraphicFramePr>
            <a:graphicFrameLocks noGrp="1"/>
          </p:cNvGraphicFramePr>
          <p:nvPr>
            <p:extLst>
              <p:ext uri="{D42A27DB-BD31-4B8C-83A1-F6EECF244321}">
                <p14:modId xmlns:p14="http://schemas.microsoft.com/office/powerpoint/2010/main" val="2763828286"/>
              </p:ext>
            </p:extLst>
          </p:nvPr>
        </p:nvGraphicFramePr>
        <p:xfrm>
          <a:off x="381000" y="2870200"/>
          <a:ext cx="8305800" cy="2941320"/>
        </p:xfrm>
        <a:graphic>
          <a:graphicData uri="http://schemas.openxmlformats.org/drawingml/2006/table">
            <a:tbl>
              <a:tblPr firstRow="1" bandRow="1">
                <a:tableStyleId>{E8B1032C-EA38-4F05-BA0D-38AFFFC7BED3}</a:tableStyleId>
              </a:tblPr>
              <a:tblGrid>
                <a:gridCol w="4152900"/>
                <a:gridCol w="4152900"/>
              </a:tblGrid>
              <a:tr h="863600">
                <a:tc>
                  <a:txBody>
                    <a:bodyPr/>
                    <a:lstStyle/>
                    <a:p>
                      <a:r>
                        <a:rPr lang="en-US" sz="5400" dirty="0" smtClean="0">
                          <a:solidFill>
                            <a:srgbClr val="FFFFFF"/>
                          </a:solidFill>
                          <a:latin typeface="+mj-lt"/>
                        </a:rPr>
                        <a:t>Old Lights</a:t>
                      </a:r>
                      <a:endParaRPr lang="en-US" sz="5400" dirty="0">
                        <a:solidFill>
                          <a:srgbClr val="FFFFFF"/>
                        </a:solidFill>
                        <a:latin typeface="+mj-lt"/>
                      </a:endParaRPr>
                    </a:p>
                  </a:txBody>
                  <a:tcPr anchor="ctr"/>
                </a:tc>
                <a:tc>
                  <a:txBody>
                    <a:bodyPr/>
                    <a:lstStyle/>
                    <a:p>
                      <a:pPr algn="r"/>
                      <a:r>
                        <a:rPr lang="en-US" sz="5400" dirty="0" smtClean="0">
                          <a:solidFill>
                            <a:srgbClr val="FFFFFF"/>
                          </a:solidFill>
                          <a:latin typeface="+mj-lt"/>
                        </a:rPr>
                        <a:t>New Lights</a:t>
                      </a:r>
                      <a:endParaRPr lang="en-US" sz="5400" dirty="0">
                        <a:solidFill>
                          <a:srgbClr val="FFFFFF"/>
                        </a:solidFill>
                        <a:latin typeface="+mj-lt"/>
                      </a:endParaRPr>
                    </a:p>
                  </a:txBody>
                  <a:tcPr anchor="ctr"/>
                </a:tc>
              </a:tr>
              <a:tr h="675640">
                <a:tc>
                  <a:txBody>
                    <a:bodyPr/>
                    <a:lstStyle/>
                    <a:p>
                      <a:endParaRPr lang="en-US" sz="2800" dirty="0">
                        <a:solidFill>
                          <a:srgbClr val="FFFFFF"/>
                        </a:solidFill>
                      </a:endParaRPr>
                    </a:p>
                  </a:txBody>
                  <a:tcPr anchor="ctr"/>
                </a:tc>
                <a:tc>
                  <a:txBody>
                    <a:bodyPr/>
                    <a:lstStyle/>
                    <a:p>
                      <a:pPr algn="r"/>
                      <a:endParaRPr lang="en-US" sz="2800" dirty="0">
                        <a:solidFill>
                          <a:srgbClr val="FFFFFF"/>
                        </a:solidFill>
                      </a:endParaRPr>
                    </a:p>
                  </a:txBody>
                  <a:tcPr anchor="ctr"/>
                </a:tc>
              </a:tr>
              <a:tr h="675640">
                <a:tc>
                  <a:txBody>
                    <a:bodyPr/>
                    <a:lstStyle/>
                    <a:p>
                      <a:endParaRPr lang="en-US" sz="2800" i="1" dirty="0">
                        <a:solidFill>
                          <a:srgbClr val="FFFFFF"/>
                        </a:solidFill>
                      </a:endParaRPr>
                    </a:p>
                  </a:txBody>
                  <a:tcPr anchor="ctr"/>
                </a:tc>
                <a:tc>
                  <a:txBody>
                    <a:bodyPr/>
                    <a:lstStyle/>
                    <a:p>
                      <a:pPr algn="r"/>
                      <a:endParaRPr lang="en-US" sz="2800" i="1" dirty="0">
                        <a:solidFill>
                          <a:srgbClr val="FFFFFF"/>
                        </a:solidFill>
                      </a:endParaRPr>
                    </a:p>
                  </a:txBody>
                  <a:tcPr anchor="ctr"/>
                </a:tc>
              </a:tr>
              <a:tr h="675640">
                <a:tc>
                  <a:txBody>
                    <a:bodyPr/>
                    <a:lstStyle/>
                    <a:p>
                      <a:endParaRPr lang="en-US" sz="2800" dirty="0">
                        <a:solidFill>
                          <a:srgbClr val="FFFFFF"/>
                        </a:solidFill>
                      </a:endParaRPr>
                    </a:p>
                  </a:txBody>
                  <a:tcPr anchor="ctr"/>
                </a:tc>
                <a:tc>
                  <a:txBody>
                    <a:bodyPr/>
                    <a:lstStyle/>
                    <a:p>
                      <a:pPr algn="r"/>
                      <a:endParaRPr lang="en-US" sz="2800" dirty="0">
                        <a:solidFill>
                          <a:srgbClr val="FFFFFF"/>
                        </a:solidFill>
                      </a:endParaRPr>
                    </a:p>
                  </a:txBody>
                  <a:tcPr anchor="ctr"/>
                </a:tc>
              </a:tr>
            </a:tbl>
          </a:graphicData>
        </a:graphic>
      </p:graphicFrame>
      <p:sp>
        <p:nvSpPr>
          <p:cNvPr id="7" name="Rectangle 6"/>
          <p:cNvSpPr/>
          <p:nvPr/>
        </p:nvSpPr>
        <p:spPr>
          <a:xfrm>
            <a:off x="457200" y="3872552"/>
            <a:ext cx="2060179" cy="523220"/>
          </a:xfrm>
          <a:prstGeom prst="rect">
            <a:avLst/>
          </a:prstGeom>
        </p:spPr>
        <p:txBody>
          <a:bodyPr wrap="none">
            <a:spAutoFit/>
          </a:bodyPr>
          <a:lstStyle/>
          <a:p>
            <a:r>
              <a:rPr lang="en-US" sz="2800" b="1" dirty="0">
                <a:solidFill>
                  <a:schemeClr val="bg2">
                    <a:lumMod val="40000"/>
                    <a:lumOff val="60000"/>
                  </a:schemeClr>
                </a:solidFill>
                <a:effectLst>
                  <a:outerShdw blurRad="38100" dist="38100" dir="2700000" algn="tl">
                    <a:srgbClr val="000000">
                      <a:alpha val="43137"/>
                    </a:srgbClr>
                  </a:outerShdw>
                </a:effectLst>
                <a:latin typeface="+mj-lt"/>
              </a:rPr>
              <a:t>Rational</a:t>
            </a:r>
            <a:r>
              <a:rPr lang="en-US" sz="2800" b="1" dirty="0">
                <a:solidFill>
                  <a:srgbClr val="FFFFFF"/>
                </a:solidFill>
                <a:effectLst>
                  <a:outerShdw blurRad="38100" dist="38100" dir="2700000" algn="tl">
                    <a:srgbClr val="000000">
                      <a:alpha val="43137"/>
                    </a:srgbClr>
                  </a:outerShdw>
                </a:effectLst>
                <a:latin typeface="+mj-lt"/>
              </a:rPr>
              <a:t> Appeal</a:t>
            </a:r>
          </a:p>
        </p:txBody>
      </p:sp>
      <p:sp>
        <p:nvSpPr>
          <p:cNvPr id="8" name="Rectangle 7"/>
          <p:cNvSpPr/>
          <p:nvPr/>
        </p:nvSpPr>
        <p:spPr>
          <a:xfrm>
            <a:off x="6271101" y="3886200"/>
            <a:ext cx="2319866" cy="523220"/>
          </a:xfrm>
          <a:prstGeom prst="rect">
            <a:avLst/>
          </a:prstGeom>
        </p:spPr>
        <p:txBody>
          <a:bodyPr wrap="none">
            <a:spAutoFit/>
          </a:bodyPr>
          <a:lstStyle/>
          <a:p>
            <a:r>
              <a:rPr lang="en-US" sz="2800" b="1" dirty="0">
                <a:solidFill>
                  <a:schemeClr val="bg2">
                    <a:lumMod val="40000"/>
                    <a:lumOff val="60000"/>
                  </a:schemeClr>
                </a:solidFill>
                <a:effectLst>
                  <a:outerShdw blurRad="38100" dist="38100" dir="2700000" algn="tl">
                    <a:srgbClr val="000000">
                      <a:alpha val="43137"/>
                    </a:srgbClr>
                  </a:outerShdw>
                </a:effectLst>
                <a:latin typeface="+mj-lt"/>
              </a:rPr>
              <a:t>Emotional</a:t>
            </a:r>
            <a:r>
              <a:rPr lang="en-US" sz="2800" b="1" dirty="0" smtClean="0">
                <a:solidFill>
                  <a:srgbClr val="FFFFFF"/>
                </a:solidFill>
                <a:effectLst>
                  <a:outerShdw blurRad="38100" dist="38100" dir="2700000" algn="tl">
                    <a:srgbClr val="000000">
                      <a:alpha val="43137"/>
                    </a:srgbClr>
                  </a:outerShdw>
                </a:effectLst>
                <a:latin typeface="+mj-lt"/>
              </a:rPr>
              <a:t> Appeal</a:t>
            </a:r>
            <a:endParaRPr lang="en-US" sz="2800" b="1" dirty="0">
              <a:solidFill>
                <a:srgbClr val="FFFFFF"/>
              </a:solidFill>
              <a:effectLst>
                <a:outerShdw blurRad="38100" dist="38100" dir="2700000" algn="tl">
                  <a:srgbClr val="000000">
                    <a:alpha val="43137"/>
                  </a:srgbClr>
                </a:outerShdw>
              </a:effectLst>
              <a:latin typeface="+mj-lt"/>
            </a:endParaRPr>
          </a:p>
        </p:txBody>
      </p:sp>
      <p:sp>
        <p:nvSpPr>
          <p:cNvPr id="10" name="Rectangle 9"/>
          <p:cNvSpPr/>
          <p:nvPr/>
        </p:nvSpPr>
        <p:spPr>
          <a:xfrm>
            <a:off x="457200" y="4505980"/>
            <a:ext cx="2353529" cy="523220"/>
          </a:xfrm>
          <a:prstGeom prst="rect">
            <a:avLst/>
          </a:prstGeom>
        </p:spPr>
        <p:txBody>
          <a:bodyPr wrap="none">
            <a:spAutoFit/>
          </a:bodyPr>
          <a:lstStyle/>
          <a:p>
            <a:r>
              <a:rPr lang="en-US" sz="2800" b="1" dirty="0">
                <a:solidFill>
                  <a:schemeClr val="bg2">
                    <a:lumMod val="40000"/>
                    <a:lumOff val="60000"/>
                  </a:schemeClr>
                </a:solidFill>
                <a:effectLst>
                  <a:outerShdw blurRad="38100" dist="38100" dir="2700000" algn="tl">
                    <a:srgbClr val="000000">
                      <a:alpha val="43137"/>
                    </a:srgbClr>
                  </a:outerShdw>
                </a:effectLst>
                <a:latin typeface="+mj-lt"/>
              </a:rPr>
              <a:t>Educated</a:t>
            </a:r>
            <a:r>
              <a:rPr lang="en-US" sz="2800" b="1" dirty="0" smtClean="0">
                <a:solidFill>
                  <a:srgbClr val="FFFFFF"/>
                </a:solidFill>
                <a:effectLst>
                  <a:outerShdw blurRad="38100" dist="38100" dir="2700000" algn="tl">
                    <a:srgbClr val="000000">
                      <a:alpha val="43137"/>
                    </a:srgbClr>
                  </a:outerShdw>
                </a:effectLst>
                <a:latin typeface="+mj-lt"/>
              </a:rPr>
              <a:t> Ministry</a:t>
            </a:r>
            <a:endParaRPr lang="en-US" sz="2800" b="1" dirty="0">
              <a:solidFill>
                <a:srgbClr val="FFFFFF"/>
              </a:solidFill>
              <a:effectLst>
                <a:outerShdw blurRad="38100" dist="38100" dir="2700000" algn="tl">
                  <a:srgbClr val="000000">
                    <a:alpha val="43137"/>
                  </a:srgbClr>
                </a:outerShdw>
              </a:effectLst>
              <a:latin typeface="+mj-lt"/>
            </a:endParaRPr>
          </a:p>
        </p:txBody>
      </p:sp>
      <p:sp>
        <p:nvSpPr>
          <p:cNvPr id="11" name="Rectangle 10"/>
          <p:cNvSpPr/>
          <p:nvPr/>
        </p:nvSpPr>
        <p:spPr>
          <a:xfrm>
            <a:off x="6118701" y="4519628"/>
            <a:ext cx="2505814" cy="523220"/>
          </a:xfrm>
          <a:prstGeom prst="rect">
            <a:avLst/>
          </a:prstGeom>
        </p:spPr>
        <p:txBody>
          <a:bodyPr wrap="none">
            <a:spAutoFit/>
          </a:bodyPr>
          <a:lstStyle/>
          <a:p>
            <a:r>
              <a:rPr lang="en-US" sz="2800" b="1" dirty="0">
                <a:solidFill>
                  <a:schemeClr val="bg2">
                    <a:lumMod val="40000"/>
                    <a:lumOff val="60000"/>
                  </a:schemeClr>
                </a:solidFill>
                <a:effectLst>
                  <a:outerShdw blurRad="38100" dist="38100" dir="2700000" algn="tl">
                    <a:srgbClr val="000000">
                      <a:alpha val="43137"/>
                    </a:srgbClr>
                  </a:outerShdw>
                </a:effectLst>
                <a:latin typeface="+mj-lt"/>
              </a:rPr>
              <a:t>Converted</a:t>
            </a:r>
            <a:r>
              <a:rPr lang="en-US" sz="2800" b="1" dirty="0" smtClean="0">
                <a:solidFill>
                  <a:srgbClr val="FFFFFF"/>
                </a:solidFill>
                <a:effectLst>
                  <a:outerShdw blurRad="38100" dist="38100" dir="2700000" algn="tl">
                    <a:srgbClr val="000000">
                      <a:alpha val="43137"/>
                    </a:srgbClr>
                  </a:outerShdw>
                </a:effectLst>
                <a:latin typeface="+mj-lt"/>
              </a:rPr>
              <a:t> Ministry</a:t>
            </a:r>
            <a:endParaRPr lang="en-US" sz="2800" b="1" dirty="0">
              <a:solidFill>
                <a:srgbClr val="FFFFFF"/>
              </a:solidFill>
              <a:effectLst>
                <a:outerShdw blurRad="38100" dist="38100" dir="2700000" algn="tl">
                  <a:srgbClr val="000000">
                    <a:alpha val="43137"/>
                  </a:srgbClr>
                </a:outerShdw>
              </a:effectLst>
              <a:latin typeface="+mj-lt"/>
            </a:endParaRPr>
          </a:p>
        </p:txBody>
      </p:sp>
      <p:sp>
        <p:nvSpPr>
          <p:cNvPr id="12" name="Rectangle 11"/>
          <p:cNvSpPr/>
          <p:nvPr/>
        </p:nvSpPr>
        <p:spPr>
          <a:xfrm>
            <a:off x="457200" y="5205428"/>
            <a:ext cx="2504212" cy="523220"/>
          </a:xfrm>
          <a:prstGeom prst="rect">
            <a:avLst/>
          </a:prstGeom>
        </p:spPr>
        <p:txBody>
          <a:bodyPr wrap="none">
            <a:spAutoFit/>
          </a:bodyPr>
          <a:lstStyle/>
          <a:p>
            <a:r>
              <a:rPr lang="en-US" sz="2800" b="1" dirty="0">
                <a:solidFill>
                  <a:schemeClr val="bg2">
                    <a:lumMod val="40000"/>
                    <a:lumOff val="60000"/>
                  </a:schemeClr>
                </a:solidFill>
                <a:effectLst>
                  <a:outerShdw blurRad="38100" dist="38100" dir="2700000" algn="tl">
                    <a:srgbClr val="000000">
                      <a:alpha val="43137"/>
                    </a:srgbClr>
                  </a:outerShdw>
                </a:effectLst>
                <a:latin typeface="+mj-lt"/>
              </a:rPr>
              <a:t>Established</a:t>
            </a:r>
            <a:r>
              <a:rPr lang="en-US" sz="2800" b="1" dirty="0" smtClean="0">
                <a:solidFill>
                  <a:srgbClr val="FFFFFF"/>
                </a:solidFill>
                <a:effectLst>
                  <a:outerShdw blurRad="38100" dist="38100" dir="2700000" algn="tl">
                    <a:srgbClr val="000000">
                      <a:alpha val="43137"/>
                    </a:srgbClr>
                  </a:outerShdw>
                </a:effectLst>
                <a:latin typeface="+mj-lt"/>
              </a:rPr>
              <a:t> Classes</a:t>
            </a:r>
            <a:endParaRPr lang="en-US" sz="2800" b="1" dirty="0">
              <a:solidFill>
                <a:srgbClr val="FFFFFF"/>
              </a:solidFill>
              <a:effectLst>
                <a:outerShdw blurRad="38100" dist="38100" dir="2700000" algn="tl">
                  <a:srgbClr val="000000">
                    <a:alpha val="43137"/>
                  </a:srgbClr>
                </a:outerShdw>
              </a:effectLst>
              <a:latin typeface="+mj-lt"/>
            </a:endParaRPr>
          </a:p>
        </p:txBody>
      </p:sp>
      <p:sp>
        <p:nvSpPr>
          <p:cNvPr id="13" name="Rectangle 12"/>
          <p:cNvSpPr/>
          <p:nvPr/>
        </p:nvSpPr>
        <p:spPr>
          <a:xfrm>
            <a:off x="5867400" y="5219076"/>
            <a:ext cx="2712602" cy="523220"/>
          </a:xfrm>
          <a:prstGeom prst="rect">
            <a:avLst/>
          </a:prstGeom>
        </p:spPr>
        <p:txBody>
          <a:bodyPr wrap="none">
            <a:spAutoFit/>
          </a:bodyPr>
          <a:lstStyle/>
          <a:p>
            <a:r>
              <a:rPr lang="en-US" sz="2800" b="1" dirty="0">
                <a:solidFill>
                  <a:schemeClr val="bg2">
                    <a:lumMod val="40000"/>
                    <a:lumOff val="60000"/>
                  </a:schemeClr>
                </a:solidFill>
                <a:effectLst>
                  <a:outerShdw blurRad="38100" dist="38100" dir="2700000" algn="tl">
                    <a:srgbClr val="000000">
                      <a:alpha val="43137"/>
                    </a:srgbClr>
                  </a:outerShdw>
                </a:effectLst>
                <a:latin typeface="+mj-lt"/>
              </a:rPr>
              <a:t>Dispossessed</a:t>
            </a:r>
            <a:r>
              <a:rPr lang="en-US" sz="2800" b="1" dirty="0" smtClean="0">
                <a:solidFill>
                  <a:srgbClr val="FFFFFF"/>
                </a:solidFill>
                <a:effectLst>
                  <a:outerShdw blurRad="38100" dist="38100" dir="2700000" algn="tl">
                    <a:srgbClr val="000000">
                      <a:alpha val="43137"/>
                    </a:srgbClr>
                  </a:outerShdw>
                </a:effectLst>
                <a:latin typeface="+mj-lt"/>
              </a:rPr>
              <a:t> Classes</a:t>
            </a:r>
            <a:endParaRPr lang="en-US" sz="2800" b="1" dirty="0">
              <a:solidFill>
                <a:srgbClr val="FFFFFF"/>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869152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P spid="12"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4048851" cy="2468562"/>
          </a:xfrm>
        </p:spPr>
        <p:txBody>
          <a:bodyPr>
            <a:noAutofit/>
          </a:bodyPr>
          <a:lstStyle/>
          <a:p>
            <a:r>
              <a:rPr lang="en-US" sz="8000" dirty="0" smtClean="0">
                <a:solidFill>
                  <a:schemeClr val="bg1"/>
                </a:solidFill>
                <a:effectLst>
                  <a:outerShdw blurRad="38100" dist="38100" dir="2700000" algn="tl">
                    <a:srgbClr val="000000">
                      <a:alpha val="43137"/>
                    </a:srgbClr>
                  </a:outerShdw>
                </a:effectLst>
              </a:rPr>
              <a:t>Open Air Preaching</a:t>
            </a:r>
            <a:endParaRPr lang="en-US" sz="8000" dirty="0">
              <a:solidFill>
                <a:schemeClr val="bg1"/>
              </a:solidFill>
              <a:effectLst>
                <a:outerShdw blurRad="38100" dist="38100" dir="2700000" algn="tl">
                  <a:srgbClr val="000000">
                    <a:alpha val="43137"/>
                  </a:srgbClr>
                </a:outerShdw>
              </a:effectLst>
            </a:endParaRPr>
          </a:p>
        </p:txBody>
      </p:sp>
      <p:pic>
        <p:nvPicPr>
          <p:cNvPr id="5124" name="Picture 4" descr="File:Wesley at asbury.jpg"/>
          <p:cNvPicPr>
            <a:picLocks noChangeAspect="1" noChangeArrowheads="1"/>
          </p:cNvPicPr>
          <p:nvPr/>
        </p:nvPicPr>
        <p:blipFill rotWithShape="1">
          <a:blip r:embed="rId3">
            <a:extLst>
              <a:ext uri="{28A0092B-C50C-407E-A947-70E740481C1C}">
                <a14:useLocalDpi xmlns:a14="http://schemas.microsoft.com/office/drawing/2010/main" val="0"/>
              </a:ext>
            </a:extLst>
          </a:blip>
          <a:srcRect l="940"/>
          <a:stretch/>
        </p:blipFill>
        <p:spPr bwMode="auto">
          <a:xfrm>
            <a:off x="4048851" y="0"/>
            <a:ext cx="509515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99404" y="6381690"/>
            <a:ext cx="2496196" cy="400110"/>
          </a:xfrm>
          <a:prstGeom prst="rect">
            <a:avLst/>
          </a:prstGeom>
        </p:spPr>
        <p:txBody>
          <a:bodyPr wrap="none">
            <a:spAutoFit/>
          </a:bodyPr>
          <a:lstStyle/>
          <a:p>
            <a:r>
              <a:rPr lang="en-US" sz="2000" dirty="0" smtClean="0">
                <a:solidFill>
                  <a:srgbClr val="FFFEED"/>
                </a:solidFill>
                <a:latin typeface="Caslon Antique"/>
              </a:rPr>
              <a:t>Photo by Adam Davenport</a:t>
            </a:r>
            <a:endParaRPr lang="en-US" sz="1200" dirty="0">
              <a:solidFill>
                <a:srgbClr val="030200"/>
              </a:solidFill>
            </a:endParaRPr>
          </a:p>
        </p:txBody>
      </p:sp>
      <p:sp>
        <p:nvSpPr>
          <p:cNvPr id="6" name="Content Placeholder 2"/>
          <p:cNvSpPr>
            <a:spLocks noGrp="1"/>
          </p:cNvSpPr>
          <p:nvPr>
            <p:ph idx="1"/>
          </p:nvPr>
        </p:nvSpPr>
        <p:spPr>
          <a:xfrm>
            <a:off x="361304" y="3429000"/>
            <a:ext cx="3296296" cy="1904999"/>
          </a:xfrm>
        </p:spPr>
        <p:txBody>
          <a:bodyPr>
            <a:noAutofit/>
          </a:bodyPr>
          <a:lstStyle/>
          <a:p>
            <a:pPr marL="0" indent="0">
              <a:buNone/>
            </a:pPr>
            <a:r>
              <a:rPr lang="en-US" sz="3600" i="1" dirty="0" smtClean="0">
                <a:solidFill>
                  <a:schemeClr val="bg1"/>
                </a:solidFill>
                <a:latin typeface="Monotype Corsiva" panose="03010101010201010101" pitchFamily="66" charset="0"/>
              </a:rPr>
              <a:t>Itinerant preachers often weren’t allowed to preach in local churches.</a:t>
            </a:r>
            <a:endParaRPr lang="en-US" sz="3600" i="1" dirty="0">
              <a:solidFill>
                <a:schemeClr val="bg1"/>
              </a:solidFill>
              <a:latin typeface="Monotype Corsiva" panose="03010101010201010101" pitchFamily="66" charset="0"/>
            </a:endParaRPr>
          </a:p>
        </p:txBody>
      </p:sp>
    </p:spTree>
    <p:extLst>
      <p:ext uri="{BB962C8B-B14F-4D97-AF65-F5344CB8AC3E}">
        <p14:creationId xmlns:p14="http://schemas.microsoft.com/office/powerpoint/2010/main" val="222813142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flip="none" rotWithShape="1">
          <a:gsLst>
            <a:gs pos="16000">
              <a:srgbClr val="1D0F21"/>
            </a:gs>
            <a:gs pos="100000">
              <a:srgbClr val="1C1525"/>
            </a:gs>
          </a:gsLst>
          <a:lin ang="2700000" scaled="1"/>
          <a:tileRect/>
        </a:gradFill>
        <a:effectLst/>
      </p:bgPr>
    </p:bg>
    <p:spTree>
      <p:nvGrpSpPr>
        <p:cNvPr id="1" name=""/>
        <p:cNvGrpSpPr/>
        <p:nvPr/>
      </p:nvGrpSpPr>
      <p:grpSpPr>
        <a:xfrm>
          <a:off x="0" y="0"/>
          <a:ext cx="0" cy="0"/>
          <a:chOff x="0" y="0"/>
          <a:chExt cx="0" cy="0"/>
        </a:xfrm>
      </p:grpSpPr>
      <p:pic>
        <p:nvPicPr>
          <p:cNvPr id="2052" name="Picture 4" descr="http://logonoid.com/images/yale-university-logo.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17889" r="20563"/>
          <a:stretch/>
        </p:blipFill>
        <p:spPr bwMode="auto">
          <a:xfrm>
            <a:off x="554905" y="467197"/>
            <a:ext cx="2493095" cy="3038003"/>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3270850"/>
            <a:ext cx="7086600" cy="3358550"/>
          </a:xfrm>
          <a:noFill/>
          <a:effectLst>
            <a:softEdge rad="127000"/>
          </a:effectLst>
        </p:spPr>
        <p:txBody>
          <a:bodyPr>
            <a:noAutofit/>
          </a:bodyPr>
          <a:lstStyle/>
          <a:p>
            <a:pPr algn="l"/>
            <a:r>
              <a:rPr lang="en-US" sz="3600" b="1" dirty="0" smtClean="0">
                <a:solidFill>
                  <a:schemeClr val="bg1"/>
                </a:solidFill>
                <a:effectLst>
                  <a:outerShdw blurRad="38100" dist="38100" dir="2700000" algn="tl">
                    <a:srgbClr val="000000">
                      <a:alpha val="43137"/>
                    </a:srgbClr>
                  </a:outerShdw>
                </a:effectLst>
              </a:rPr>
              <a:t>Unlike most ministers who </a:t>
            </a:r>
            <a:br>
              <a:rPr lang="en-US" sz="3600" b="1" dirty="0" smtClean="0">
                <a:solidFill>
                  <a:schemeClr val="bg1"/>
                </a:solidFill>
                <a:effectLst>
                  <a:outerShdw blurRad="38100" dist="38100" dir="2700000" algn="tl">
                    <a:srgbClr val="000000">
                      <a:alpha val="43137"/>
                    </a:srgbClr>
                  </a:outerShdw>
                </a:effectLst>
              </a:rPr>
            </a:br>
            <a:r>
              <a:rPr lang="en-US" sz="3600" b="1" dirty="0" smtClean="0">
                <a:solidFill>
                  <a:schemeClr val="bg1"/>
                </a:solidFill>
                <a:effectLst>
                  <a:outerShdw blurRad="38100" dist="38100" dir="2700000" algn="tl">
                    <a:srgbClr val="000000">
                      <a:alpha val="43137"/>
                    </a:srgbClr>
                  </a:outerShdw>
                </a:effectLst>
              </a:rPr>
              <a:t>supported the Great Awakening, </a:t>
            </a:r>
            <a:br>
              <a:rPr lang="en-US" sz="3600" b="1" dirty="0" smtClean="0">
                <a:solidFill>
                  <a:schemeClr val="bg1"/>
                </a:solidFill>
                <a:effectLst>
                  <a:outerShdw blurRad="38100" dist="38100" dir="2700000" algn="tl">
                    <a:srgbClr val="000000">
                      <a:alpha val="43137"/>
                    </a:srgbClr>
                  </a:outerShdw>
                </a:effectLst>
              </a:rPr>
            </a:br>
            <a:r>
              <a:rPr lang="en-US" sz="3600" b="1" dirty="0" smtClean="0">
                <a:solidFill>
                  <a:schemeClr val="bg1"/>
                </a:solidFill>
                <a:effectLst>
                  <a:outerShdw blurRad="38100" dist="38100" dir="2700000" algn="tl">
                    <a:srgbClr val="000000">
                      <a:alpha val="43137"/>
                    </a:srgbClr>
                  </a:outerShdw>
                </a:effectLst>
              </a:rPr>
              <a:t>Jonathan Edwards had been educated </a:t>
            </a:r>
            <a:br>
              <a:rPr lang="en-US" sz="3600" b="1" dirty="0" smtClean="0">
                <a:solidFill>
                  <a:schemeClr val="bg1"/>
                </a:solidFill>
                <a:effectLst>
                  <a:outerShdw blurRad="38100" dist="38100" dir="2700000" algn="tl">
                    <a:srgbClr val="000000">
                      <a:alpha val="43137"/>
                    </a:srgbClr>
                  </a:outerShdw>
                </a:effectLst>
              </a:rPr>
            </a:br>
            <a:r>
              <a:rPr lang="en-US" sz="3600" b="1" dirty="0" smtClean="0">
                <a:solidFill>
                  <a:schemeClr val="bg1"/>
                </a:solidFill>
                <a:effectLst>
                  <a:outerShdw blurRad="38100" dist="38100" dir="2700000" algn="tl">
                    <a:srgbClr val="000000">
                      <a:alpha val="43137"/>
                    </a:srgbClr>
                  </a:outerShdw>
                </a:effectLst>
              </a:rPr>
              <a:t>at Yale and had his own congregation.</a:t>
            </a:r>
            <a:endParaRPr lang="en-US" sz="3600" b="1" dirty="0">
              <a:solidFill>
                <a:schemeClr val="bg1"/>
              </a:solidFill>
              <a:effectLst>
                <a:outerShdw blurRad="38100" dist="38100" dir="2700000" algn="tl">
                  <a:srgbClr val="000000">
                    <a:alpha val="43137"/>
                  </a:srgbClr>
                </a:outerShdw>
              </a:effectLst>
            </a:endParaRPr>
          </a:p>
        </p:txBody>
      </p:sp>
      <p:pic>
        <p:nvPicPr>
          <p:cNvPr id="16" name="Picture 2" descr="Jonathan Edwards.jpg"/>
          <p:cNvPicPr>
            <a:picLocks noChangeAspect="1" noChangeArrowheads="1"/>
          </p:cNvPicPr>
          <p:nvPr/>
        </p:nvPicPr>
        <p:blipFill rotWithShape="1">
          <a:blip r:embed="rId5">
            <a:extLst>
              <a:ext uri="{28A0092B-C50C-407E-A947-70E740481C1C}">
                <a14:useLocalDpi xmlns:a14="http://schemas.microsoft.com/office/drawing/2010/main" val="0"/>
              </a:ext>
            </a:extLst>
          </a:blip>
          <a:srcRect l="12092" r="10255" b="12376"/>
          <a:stretch/>
        </p:blipFill>
        <p:spPr bwMode="auto">
          <a:xfrm>
            <a:off x="4953000" y="228600"/>
            <a:ext cx="4038601" cy="5012927"/>
          </a:xfrm>
          <a:prstGeom prst="ellipse">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394862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27038"/>
            <a:ext cx="8610600" cy="1858962"/>
          </a:xfrm>
        </p:spPr>
        <p:txBody>
          <a:bodyPr>
            <a:noAutofit/>
          </a:bodyPr>
          <a:lstStyle/>
          <a:p>
            <a:r>
              <a:rPr lang="en-US" sz="8400" dirty="0" smtClean="0">
                <a:solidFill>
                  <a:schemeClr val="bg1">
                    <a:lumMod val="85000"/>
                  </a:schemeClr>
                </a:solidFill>
              </a:rPr>
              <a:t>College of New Jersey</a:t>
            </a:r>
            <a:endParaRPr lang="en-US" sz="8400" dirty="0">
              <a:solidFill>
                <a:schemeClr val="bg1">
                  <a:lumMod val="85000"/>
                </a:schemeClr>
              </a:solidFill>
            </a:endParaRPr>
          </a:p>
        </p:txBody>
      </p:sp>
      <p:sp>
        <p:nvSpPr>
          <p:cNvPr id="3" name="Content Placeholder 2"/>
          <p:cNvSpPr>
            <a:spLocks noGrp="1"/>
          </p:cNvSpPr>
          <p:nvPr>
            <p:ph idx="1"/>
          </p:nvPr>
        </p:nvSpPr>
        <p:spPr>
          <a:xfrm>
            <a:off x="685800" y="3200400"/>
            <a:ext cx="3962400" cy="2133600"/>
          </a:xfrm>
        </p:spPr>
        <p:txBody>
          <a:bodyPr anchor="ctr">
            <a:noAutofit/>
          </a:bodyPr>
          <a:lstStyle/>
          <a:p>
            <a:pPr marL="0" indent="0" algn="ctr">
              <a:buNone/>
            </a:pPr>
            <a:r>
              <a:rPr lang="en-US" sz="4000" b="1" dirty="0" smtClean="0">
                <a:solidFill>
                  <a:srgbClr val="FFFFFF"/>
                </a:solidFill>
                <a:effectLst>
                  <a:outerShdw blurRad="38100" dist="38100" dir="2700000" algn="tl">
                    <a:srgbClr val="000000">
                      <a:alpha val="43137"/>
                    </a:srgbClr>
                  </a:outerShdw>
                </a:effectLst>
                <a:latin typeface="Monotype Corsiva" panose="03010101010201010101" pitchFamily="66" charset="0"/>
              </a:rPr>
              <a:t>Founded by </a:t>
            </a:r>
            <a:r>
              <a:rPr lang="en-US" sz="4000" b="1" i="1" dirty="0" smtClean="0">
                <a:solidFill>
                  <a:schemeClr val="bg1">
                    <a:lumMod val="90000"/>
                  </a:schemeClr>
                </a:solidFill>
                <a:effectLst>
                  <a:outerShdw blurRad="38100" dist="38100" dir="2700000" algn="tl">
                    <a:srgbClr val="000000">
                      <a:alpha val="43137"/>
                    </a:srgbClr>
                  </a:outerShdw>
                </a:effectLst>
                <a:latin typeface="Monotype Corsiva" panose="03010101010201010101" pitchFamily="66" charset="0"/>
              </a:rPr>
              <a:t>New Light</a:t>
            </a:r>
            <a:r>
              <a:rPr lang="en-US" sz="4000" b="1" dirty="0" smtClean="0">
                <a:solidFill>
                  <a:srgbClr val="FFFFFF"/>
                </a:solidFill>
                <a:effectLst>
                  <a:outerShdw blurRad="38100" dist="38100" dir="2700000" algn="tl">
                    <a:srgbClr val="000000">
                      <a:alpha val="43137"/>
                    </a:srgbClr>
                  </a:outerShdw>
                </a:effectLst>
                <a:latin typeface="Monotype Corsiva" panose="03010101010201010101" pitchFamily="66" charset="0"/>
              </a:rPr>
              <a:t> Presbyterians to train ministers</a:t>
            </a:r>
            <a:endParaRPr lang="en-US" sz="4000" b="1" dirty="0">
              <a:solidFill>
                <a:srgbClr val="FFFFFF"/>
              </a:solidFill>
              <a:effectLst>
                <a:outerShdw blurRad="38100" dist="38100" dir="2700000" algn="tl">
                  <a:srgbClr val="000000">
                    <a:alpha val="43137"/>
                  </a:srgbClr>
                </a:outerShdw>
              </a:effectLst>
              <a:latin typeface="Monotype Corsiva" panose="03010101010201010101" pitchFamily="66" charset="0"/>
            </a:endParaRPr>
          </a:p>
        </p:txBody>
      </p:sp>
      <p:pic>
        <p:nvPicPr>
          <p:cNvPr id="3074" name="Picture 2" descr="http://upload.wikimedia.org/wikipedia/en/thumb/7/71/Princeton_shield.svg/500px-Princeton_shield.sv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799" y="2032252"/>
            <a:ext cx="3429001" cy="4368548"/>
          </a:xfrm>
          <a:prstGeom prst="rect">
            <a:avLst/>
          </a:prstGeom>
          <a:noFill/>
          <a:effectLst>
            <a:glow rad="76200">
              <a:schemeClr val="accent1">
                <a:alpha val="70000"/>
              </a:schemeClr>
            </a:glo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822158" y="1752600"/>
            <a:ext cx="3962400" cy="1107996"/>
          </a:xfrm>
          <a:prstGeom prst="rect">
            <a:avLst/>
          </a:prstGeom>
          <a:noFill/>
        </p:spPr>
        <p:txBody>
          <a:bodyPr wrap="square" rtlCol="0">
            <a:spAutoFit/>
          </a:bodyPr>
          <a:lstStyle/>
          <a:p>
            <a:r>
              <a:rPr lang="en-US" sz="6600" dirty="0" smtClean="0">
                <a:solidFill>
                  <a:srgbClr val="FFFFFF"/>
                </a:solidFill>
                <a:latin typeface="+mj-lt"/>
              </a:rPr>
              <a:t>(Princeton)</a:t>
            </a:r>
            <a:endParaRPr lang="en-US" sz="6600" dirty="0">
              <a:solidFill>
                <a:srgbClr val="FFFFFF"/>
              </a:solidFill>
              <a:latin typeface="+mj-lt"/>
            </a:endParaRPr>
          </a:p>
        </p:txBody>
      </p:sp>
    </p:spTree>
    <p:extLst>
      <p:ext uri="{BB962C8B-B14F-4D97-AF65-F5344CB8AC3E}">
        <p14:creationId xmlns:p14="http://schemas.microsoft.com/office/powerpoint/2010/main" val="3312092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gradFill flip="none" rotWithShape="1">
          <a:gsLst>
            <a:gs pos="16000">
              <a:srgbClr val="1D0F21"/>
            </a:gs>
            <a:gs pos="100000">
              <a:srgbClr val="1C1525"/>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 y="304800"/>
            <a:ext cx="9144001" cy="1905000"/>
          </a:xfrm>
        </p:spPr>
        <p:txBody>
          <a:bodyPr>
            <a:noAutofit/>
          </a:bodyPr>
          <a:lstStyle/>
          <a:p>
            <a:r>
              <a:rPr lang="en-US" sz="13800" b="1" dirty="0" smtClean="0">
                <a:solidFill>
                  <a:schemeClr val="bg1"/>
                </a:solidFill>
                <a:effectLst>
                  <a:outerShdw blurRad="38100" dist="38100" dir="2700000" algn="tl">
                    <a:srgbClr val="000000">
                      <a:alpha val="43137"/>
                    </a:srgbClr>
                  </a:outerShdw>
                </a:effectLst>
              </a:rPr>
              <a:t>PRESIDENT</a:t>
            </a:r>
            <a:endParaRPr lang="en-US" sz="13800" b="1" dirty="0">
              <a:solidFill>
                <a:schemeClr val="bg1"/>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457200" y="2362199"/>
            <a:ext cx="4423611" cy="4182863"/>
          </a:xfrm>
        </p:spPr>
        <p:txBody>
          <a:bodyPr>
            <a:noAutofit/>
          </a:bodyPr>
          <a:lstStyle/>
          <a:p>
            <a:r>
              <a:rPr lang="en-US" sz="4800" dirty="0" smtClean="0">
                <a:solidFill>
                  <a:srgbClr val="F2F3EA"/>
                </a:solidFill>
                <a:latin typeface="Monotype Corsiva" pitchFamily="66" charset="0"/>
              </a:rPr>
              <a:t>Edwards briefly served as the College of New Jersey’s third president.</a:t>
            </a:r>
            <a:endParaRPr lang="en-US" sz="5400" dirty="0">
              <a:solidFill>
                <a:srgbClr val="F2F3EA"/>
              </a:solidFill>
              <a:latin typeface="Monotype Corsiva" pitchFamily="66" charset="0"/>
            </a:endParaRPr>
          </a:p>
        </p:txBody>
      </p:sp>
      <p:pic>
        <p:nvPicPr>
          <p:cNvPr id="14" name="Picture 2" descr="Jonathan Edwards.jpg"/>
          <p:cNvPicPr>
            <a:picLocks noChangeAspect="1" noChangeArrowheads="1"/>
          </p:cNvPicPr>
          <p:nvPr/>
        </p:nvPicPr>
        <p:blipFill rotWithShape="1">
          <a:blip r:embed="rId3">
            <a:extLst>
              <a:ext uri="{28A0092B-C50C-407E-A947-70E740481C1C}">
                <a14:useLocalDpi xmlns:a14="http://schemas.microsoft.com/office/drawing/2010/main" val="0"/>
              </a:ext>
            </a:extLst>
          </a:blip>
          <a:srcRect l="12092" r="10255" b="12376"/>
          <a:stretch/>
        </p:blipFill>
        <p:spPr bwMode="auto">
          <a:xfrm>
            <a:off x="5029200" y="2057400"/>
            <a:ext cx="3615429" cy="4487663"/>
          </a:xfrm>
          <a:prstGeom prst="ellipse">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55065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gradFill flip="none" rotWithShape="1">
          <a:gsLst>
            <a:gs pos="16000">
              <a:srgbClr val="1D0F21"/>
            </a:gs>
            <a:gs pos="100000">
              <a:srgbClr val="1C1525"/>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2732036701"/>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11717"/>
          <a:stretch/>
        </p:blipFill>
        <p:spPr>
          <a:xfrm>
            <a:off x="0" y="-20053"/>
            <a:ext cx="9144000" cy="6878053"/>
          </a:xfrm>
        </p:spPr>
      </p:pic>
      <p:sp>
        <p:nvSpPr>
          <p:cNvPr id="2" name="Title 1"/>
          <p:cNvSpPr>
            <a:spLocks noGrp="1"/>
          </p:cNvSpPr>
          <p:nvPr>
            <p:ph type="title"/>
          </p:nvPr>
        </p:nvSpPr>
        <p:spPr>
          <a:xfrm>
            <a:off x="228600" y="4267200"/>
            <a:ext cx="6934200" cy="1143000"/>
          </a:xfrm>
          <a:gradFill>
            <a:gsLst>
              <a:gs pos="0">
                <a:srgbClr val="2F4B81">
                  <a:alpha val="85000"/>
                </a:srgbClr>
              </a:gs>
              <a:gs pos="53000">
                <a:srgbClr val="284071">
                  <a:alpha val="85000"/>
                </a:srgbClr>
              </a:gs>
              <a:gs pos="99000">
                <a:srgbClr val="0F1B32">
                  <a:alpha val="85000"/>
                </a:srgbClr>
              </a:gs>
            </a:gsLst>
            <a:lin ang="2700000" scaled="1"/>
          </a:gradFill>
        </p:spPr>
        <p:txBody>
          <a:bodyPr>
            <a:normAutofit/>
          </a:bodyPr>
          <a:lstStyle/>
          <a:p>
            <a:r>
              <a:rPr lang="en-US" b="1" dirty="0" smtClean="0">
                <a:solidFill>
                  <a:srgbClr val="F1F5F6"/>
                </a:solidFill>
                <a:effectLst>
                  <a:outerShdw blurRad="38100" dist="38100" dir="2700000" algn="tl">
                    <a:srgbClr val="000000">
                      <a:alpha val="43137"/>
                    </a:srgbClr>
                  </a:outerShdw>
                </a:effectLst>
              </a:rPr>
              <a:t>Because it’s EXPECTED of you.</a:t>
            </a:r>
            <a:endParaRPr lang="en-US" b="1" dirty="0">
              <a:solidFill>
                <a:srgbClr val="F1F5F6"/>
              </a:solidFill>
              <a:effectLst>
                <a:outerShdw blurRad="38100" dist="38100" dir="2700000" algn="tl">
                  <a:srgbClr val="000000">
                    <a:alpha val="43137"/>
                  </a:srgbClr>
                </a:outerShdw>
              </a:effectLst>
            </a:endParaRPr>
          </a:p>
        </p:txBody>
      </p:sp>
      <p:sp>
        <p:nvSpPr>
          <p:cNvPr id="5" name="Rectangle 4"/>
          <p:cNvSpPr/>
          <p:nvPr/>
        </p:nvSpPr>
        <p:spPr>
          <a:xfrm>
            <a:off x="76200" y="6412468"/>
            <a:ext cx="4572000" cy="369332"/>
          </a:xfrm>
          <a:prstGeom prst="rect">
            <a:avLst/>
          </a:prstGeom>
        </p:spPr>
        <p:txBody>
          <a:bodyPr>
            <a:spAutoFit/>
          </a:bodyPr>
          <a:lstStyle/>
          <a:p>
            <a:r>
              <a:rPr lang="en-US" dirty="0" smtClean="0">
                <a:latin typeface="+mj-lt"/>
              </a:rPr>
              <a:t>Photo by </a:t>
            </a:r>
            <a:r>
              <a:rPr lang="en-US" dirty="0" err="1" smtClean="0">
                <a:latin typeface="+mj-lt"/>
              </a:rPr>
              <a:t>VirtKitty</a:t>
            </a:r>
            <a:endParaRPr lang="en-US" dirty="0">
              <a:latin typeface="+mj-lt"/>
            </a:endParaRPr>
          </a:p>
        </p:txBody>
      </p:sp>
    </p:spTree>
    <p:extLst>
      <p:ext uri="{BB962C8B-B14F-4D97-AF65-F5344CB8AC3E}">
        <p14:creationId xmlns:p14="http://schemas.microsoft.com/office/powerpoint/2010/main" val="8942310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15110C"/>
        </a:solidFill>
        <a:effectLst/>
      </p:bgPr>
    </p:bg>
    <p:spTree>
      <p:nvGrpSpPr>
        <p:cNvPr id="1" name=""/>
        <p:cNvGrpSpPr/>
        <p:nvPr/>
      </p:nvGrpSpPr>
      <p:grpSpPr>
        <a:xfrm>
          <a:off x="0" y="0"/>
          <a:ext cx="0" cy="0"/>
          <a:chOff x="0" y="0"/>
          <a:chExt cx="0" cy="0"/>
        </a:xfrm>
      </p:grpSpPr>
      <p:pic>
        <p:nvPicPr>
          <p:cNvPr id="1026" name="Picture 2" descr="http://faculty.polytechnic.org/gfeldmeth/whitefield.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161"/>
          <a:stretch/>
        </p:blipFill>
        <p:spPr bwMode="auto">
          <a:xfrm>
            <a:off x="1" y="0"/>
            <a:ext cx="5553772"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flipH="1">
            <a:off x="3961456" y="0"/>
            <a:ext cx="1592317" cy="6858000"/>
          </a:xfrm>
          <a:prstGeom prst="rect">
            <a:avLst/>
          </a:prstGeom>
          <a:gradFill flip="none" rotWithShape="1">
            <a:gsLst>
              <a:gs pos="31000">
                <a:srgbClr val="15110C"/>
              </a:gs>
              <a:gs pos="100000">
                <a:srgbClr val="15110C">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038599" y="228600"/>
            <a:ext cx="5105401" cy="2239962"/>
          </a:xfrm>
        </p:spPr>
        <p:txBody>
          <a:bodyPr>
            <a:noAutofit/>
          </a:bodyPr>
          <a:lstStyle/>
          <a:p>
            <a:pPr algn="l">
              <a:lnSpc>
                <a:spcPct val="75000"/>
              </a:lnSpc>
              <a:tabLst>
                <a:tab pos="693738" algn="l"/>
              </a:tabLst>
            </a:pPr>
            <a:r>
              <a:rPr lang="en-US" sz="8800" dirty="0" smtClean="0">
                <a:solidFill>
                  <a:schemeClr val="bg1"/>
                </a:solidFill>
                <a:effectLst>
                  <a:outerShdw blurRad="38100" dist="38100" dir="2700000" algn="tl">
                    <a:srgbClr val="000000">
                      <a:alpha val="43137"/>
                    </a:srgbClr>
                  </a:outerShdw>
                </a:effectLst>
              </a:rPr>
              <a:t>LEGACIES</a:t>
            </a:r>
            <a:endParaRPr lang="en-US" sz="7200" dirty="0">
              <a:solidFill>
                <a:schemeClr val="bg1"/>
              </a:solidFill>
              <a:effectLst>
                <a:outerShdw blurRad="38100" dist="38100" dir="2700000" algn="tl">
                  <a:srgbClr val="000000">
                    <a:alpha val="43137"/>
                  </a:srgbClr>
                </a:outerShdw>
              </a:effectLst>
            </a:endParaRPr>
          </a:p>
        </p:txBody>
      </p:sp>
      <p:sp>
        <p:nvSpPr>
          <p:cNvPr id="7" name="Content Placeholder 2"/>
          <p:cNvSpPr>
            <a:spLocks noGrp="1"/>
          </p:cNvSpPr>
          <p:nvPr>
            <p:ph idx="1"/>
          </p:nvPr>
        </p:nvSpPr>
        <p:spPr>
          <a:xfrm>
            <a:off x="5105400" y="2286000"/>
            <a:ext cx="3657600" cy="3749842"/>
          </a:xfrm>
        </p:spPr>
        <p:txBody>
          <a:bodyPr>
            <a:noAutofit/>
          </a:bodyPr>
          <a:lstStyle/>
          <a:p>
            <a:pPr marL="0" indent="0" algn="ctr">
              <a:spcBef>
                <a:spcPts val="0"/>
              </a:spcBef>
              <a:buNone/>
            </a:pPr>
            <a:r>
              <a:rPr lang="en-US" sz="8000" dirty="0" smtClean="0">
                <a:solidFill>
                  <a:schemeClr val="tx2">
                    <a:lumMod val="10000"/>
                    <a:lumOff val="90000"/>
                  </a:schemeClr>
                </a:solidFill>
                <a:effectLst>
                  <a:outerShdw blurRad="38100" dist="38100" dir="2700000" algn="tl">
                    <a:srgbClr val="000000">
                      <a:alpha val="43137"/>
                    </a:srgbClr>
                  </a:outerShdw>
                </a:effectLst>
                <a:latin typeface="+mj-lt"/>
                <a:cs typeface="Aharoni" panose="02010803020104030203" pitchFamily="2" charset="-79"/>
              </a:rPr>
              <a:t>of the </a:t>
            </a:r>
            <a:r>
              <a:rPr lang="en-US" sz="7200" dirty="0" smtClean="0">
                <a:solidFill>
                  <a:schemeClr val="bg2">
                    <a:lumMod val="20000"/>
                    <a:lumOff val="80000"/>
                  </a:schemeClr>
                </a:solidFill>
                <a:effectLst>
                  <a:outerShdw blurRad="38100" dist="38100" dir="2700000" algn="tl">
                    <a:srgbClr val="000000">
                      <a:alpha val="43137"/>
                    </a:srgbClr>
                  </a:outerShdw>
                </a:effectLst>
                <a:latin typeface="+mj-lt"/>
                <a:cs typeface="Aharoni" panose="02010803020104030203" pitchFamily="2" charset="-79"/>
              </a:rPr>
              <a:t>First Great Awakening</a:t>
            </a:r>
            <a:endParaRPr lang="en-US" sz="4400" dirty="0" smtClean="0">
              <a:solidFill>
                <a:schemeClr val="bg2">
                  <a:lumMod val="20000"/>
                  <a:lumOff val="80000"/>
                </a:schemeClr>
              </a:solidFill>
              <a:effectLst>
                <a:outerShdw blurRad="38100" dist="38100" dir="2700000" algn="tl">
                  <a:srgbClr val="000000">
                    <a:alpha val="43137"/>
                  </a:srgbClr>
                </a:outerShdw>
              </a:effectLst>
              <a:latin typeface="+mj-lt"/>
              <a:cs typeface="Aharoni" panose="02010803020104030203" pitchFamily="2" charset="-79"/>
            </a:endParaRPr>
          </a:p>
        </p:txBody>
      </p:sp>
    </p:spTree>
    <p:extLst>
      <p:ext uri="{BB962C8B-B14F-4D97-AF65-F5344CB8AC3E}">
        <p14:creationId xmlns:p14="http://schemas.microsoft.com/office/powerpoint/2010/main" val="1040425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15110C"/>
        </a:solidFill>
        <a:effectLst/>
      </p:bgPr>
    </p:bg>
    <p:spTree>
      <p:nvGrpSpPr>
        <p:cNvPr id="1" name=""/>
        <p:cNvGrpSpPr/>
        <p:nvPr/>
      </p:nvGrpSpPr>
      <p:grpSpPr>
        <a:xfrm>
          <a:off x="0" y="0"/>
          <a:ext cx="0" cy="0"/>
          <a:chOff x="0" y="0"/>
          <a:chExt cx="0" cy="0"/>
        </a:xfrm>
      </p:grpSpPr>
      <p:pic>
        <p:nvPicPr>
          <p:cNvPr id="1026" name="Picture 2" descr="http://faculty.polytechnic.org/gfeldmeth/whitefield.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161"/>
          <a:stretch/>
        </p:blipFill>
        <p:spPr bwMode="auto">
          <a:xfrm>
            <a:off x="1" y="0"/>
            <a:ext cx="5553772"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flipH="1">
            <a:off x="3961456" y="0"/>
            <a:ext cx="1592317" cy="6858000"/>
          </a:xfrm>
          <a:prstGeom prst="rect">
            <a:avLst/>
          </a:prstGeom>
          <a:gradFill flip="none" rotWithShape="1">
            <a:gsLst>
              <a:gs pos="31000">
                <a:srgbClr val="15110C"/>
              </a:gs>
              <a:gs pos="100000">
                <a:srgbClr val="15110C">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038599" y="228600"/>
            <a:ext cx="5105401" cy="2239962"/>
          </a:xfrm>
        </p:spPr>
        <p:txBody>
          <a:bodyPr>
            <a:noAutofit/>
          </a:bodyPr>
          <a:lstStyle/>
          <a:p>
            <a:pPr algn="l">
              <a:lnSpc>
                <a:spcPct val="75000"/>
              </a:lnSpc>
              <a:tabLst>
                <a:tab pos="693738" algn="l"/>
              </a:tabLst>
            </a:pPr>
            <a:r>
              <a:rPr lang="en-US" sz="8800" dirty="0" smtClean="0">
                <a:solidFill>
                  <a:schemeClr val="bg1"/>
                </a:solidFill>
                <a:effectLst>
                  <a:outerShdw blurRad="38100" dist="38100" dir="2700000" algn="tl">
                    <a:srgbClr val="000000">
                      <a:alpha val="43137"/>
                    </a:srgbClr>
                  </a:outerShdw>
                </a:effectLst>
              </a:rPr>
              <a:t>LEGACIES</a:t>
            </a:r>
            <a:endParaRPr lang="en-US" sz="7200" dirty="0">
              <a:solidFill>
                <a:schemeClr val="bg1"/>
              </a:solidFill>
              <a:effectLst>
                <a:outerShdw blurRad="38100" dist="38100" dir="2700000" algn="tl">
                  <a:srgbClr val="000000">
                    <a:alpha val="43137"/>
                  </a:srgbClr>
                </a:outerShdw>
              </a:effectLst>
            </a:endParaRPr>
          </a:p>
        </p:txBody>
      </p:sp>
      <p:sp>
        <p:nvSpPr>
          <p:cNvPr id="7" name="Content Placeholder 2"/>
          <p:cNvSpPr>
            <a:spLocks noGrp="1"/>
          </p:cNvSpPr>
          <p:nvPr>
            <p:ph idx="1"/>
          </p:nvPr>
        </p:nvSpPr>
        <p:spPr>
          <a:xfrm>
            <a:off x="5105400" y="2362200"/>
            <a:ext cx="3657600" cy="3749842"/>
          </a:xfrm>
        </p:spPr>
        <p:txBody>
          <a:bodyPr>
            <a:noAutofit/>
          </a:bodyPr>
          <a:lstStyle/>
          <a:p>
            <a:pPr marL="0" indent="0" algn="ctr">
              <a:spcBef>
                <a:spcPts val="0"/>
              </a:spcBef>
              <a:buNone/>
            </a:pPr>
            <a:r>
              <a:rPr lang="en-US" sz="8800" b="1" dirty="0">
                <a:solidFill>
                  <a:schemeClr val="bg2">
                    <a:lumMod val="20000"/>
                    <a:lumOff val="80000"/>
                  </a:schemeClr>
                </a:solidFill>
                <a:effectLst>
                  <a:outerShdw blurRad="38100" dist="38100" dir="2700000" algn="tl">
                    <a:srgbClr val="000000">
                      <a:alpha val="43137"/>
                    </a:srgbClr>
                  </a:outerShdw>
                </a:effectLst>
                <a:latin typeface="+mj-lt"/>
                <a:cs typeface="Aharoni" panose="02010803020104030203" pitchFamily="2" charset="-79"/>
              </a:rPr>
              <a:t>G</a:t>
            </a:r>
            <a:r>
              <a:rPr lang="en-US" sz="8800" b="1" dirty="0" smtClean="0">
                <a:solidFill>
                  <a:schemeClr val="bg2">
                    <a:lumMod val="20000"/>
                    <a:lumOff val="80000"/>
                  </a:schemeClr>
                </a:solidFill>
                <a:effectLst>
                  <a:outerShdw blurRad="38100" dist="38100" dir="2700000" algn="tl">
                    <a:srgbClr val="000000">
                      <a:alpha val="43137"/>
                    </a:srgbClr>
                  </a:outerShdw>
                </a:effectLst>
                <a:latin typeface="+mj-lt"/>
                <a:cs typeface="Aharoni" panose="02010803020104030203" pitchFamily="2" charset="-79"/>
              </a:rPr>
              <a:t>reater </a:t>
            </a:r>
            <a:r>
              <a:rPr lang="en-US" sz="8800" b="1" dirty="0" smtClean="0">
                <a:solidFill>
                  <a:schemeClr val="tx2">
                    <a:lumMod val="10000"/>
                    <a:lumOff val="90000"/>
                  </a:schemeClr>
                </a:solidFill>
                <a:effectLst>
                  <a:outerShdw blurRad="38100" dist="38100" dir="2700000" algn="tl">
                    <a:srgbClr val="000000">
                      <a:alpha val="43137"/>
                    </a:srgbClr>
                  </a:outerShdw>
                </a:effectLst>
                <a:latin typeface="+mj-lt"/>
                <a:cs typeface="Aharoni" panose="02010803020104030203" pitchFamily="2" charset="-79"/>
              </a:rPr>
              <a:t>Diversity</a:t>
            </a:r>
            <a:r>
              <a:rPr lang="en-US" sz="8800" b="1" dirty="0" smtClean="0">
                <a:solidFill>
                  <a:schemeClr val="bg2">
                    <a:lumMod val="20000"/>
                    <a:lumOff val="80000"/>
                  </a:schemeClr>
                </a:solidFill>
                <a:effectLst>
                  <a:outerShdw blurRad="38100" dist="38100" dir="2700000" algn="tl">
                    <a:srgbClr val="000000">
                      <a:alpha val="43137"/>
                    </a:srgbClr>
                  </a:outerShdw>
                </a:effectLst>
                <a:latin typeface="+mj-lt"/>
                <a:cs typeface="Aharoni" panose="02010803020104030203" pitchFamily="2" charset="-79"/>
              </a:rPr>
              <a:t> </a:t>
            </a:r>
            <a:br>
              <a:rPr lang="en-US" sz="8800" b="1" dirty="0" smtClean="0">
                <a:solidFill>
                  <a:schemeClr val="bg2">
                    <a:lumMod val="20000"/>
                    <a:lumOff val="80000"/>
                  </a:schemeClr>
                </a:solidFill>
                <a:effectLst>
                  <a:outerShdw blurRad="38100" dist="38100" dir="2700000" algn="tl">
                    <a:srgbClr val="000000">
                      <a:alpha val="43137"/>
                    </a:srgbClr>
                  </a:outerShdw>
                </a:effectLst>
                <a:latin typeface="+mj-lt"/>
                <a:cs typeface="Aharoni" panose="02010803020104030203" pitchFamily="2" charset="-79"/>
              </a:rPr>
            </a:br>
            <a:r>
              <a:rPr lang="en-US" sz="5400" b="1" dirty="0" smtClean="0">
                <a:solidFill>
                  <a:schemeClr val="bg2">
                    <a:lumMod val="20000"/>
                    <a:lumOff val="80000"/>
                  </a:schemeClr>
                </a:solidFill>
                <a:effectLst>
                  <a:outerShdw blurRad="38100" dist="38100" dir="2700000" algn="tl">
                    <a:srgbClr val="000000">
                      <a:alpha val="43137"/>
                    </a:srgbClr>
                  </a:outerShdw>
                </a:effectLst>
                <a:latin typeface="+mj-lt"/>
                <a:cs typeface="Aharoni" panose="02010803020104030203" pitchFamily="2" charset="-79"/>
              </a:rPr>
              <a:t>of Worship</a:t>
            </a:r>
          </a:p>
        </p:txBody>
      </p:sp>
    </p:spTree>
    <p:extLst>
      <p:ext uri="{BB962C8B-B14F-4D97-AF65-F5344CB8AC3E}">
        <p14:creationId xmlns:p14="http://schemas.microsoft.com/office/powerpoint/2010/main" val="2782792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15110C"/>
        </a:solidFill>
        <a:effectLst/>
      </p:bgPr>
    </p:bg>
    <p:spTree>
      <p:nvGrpSpPr>
        <p:cNvPr id="1" name=""/>
        <p:cNvGrpSpPr/>
        <p:nvPr/>
      </p:nvGrpSpPr>
      <p:grpSpPr>
        <a:xfrm>
          <a:off x="0" y="0"/>
          <a:ext cx="0" cy="0"/>
          <a:chOff x="0" y="0"/>
          <a:chExt cx="0" cy="0"/>
        </a:xfrm>
      </p:grpSpPr>
      <p:pic>
        <p:nvPicPr>
          <p:cNvPr id="10" name="Picture 2" descr="http://faculty.polytechnic.org/gfeldmeth/whitefield.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161"/>
          <a:stretch/>
        </p:blipFill>
        <p:spPr bwMode="auto">
          <a:xfrm>
            <a:off x="1" y="0"/>
            <a:ext cx="5553772"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flipH="1">
            <a:off x="3961456" y="0"/>
            <a:ext cx="1592317" cy="6858000"/>
          </a:xfrm>
          <a:prstGeom prst="rect">
            <a:avLst/>
          </a:prstGeom>
          <a:gradFill flip="none" rotWithShape="1">
            <a:gsLst>
              <a:gs pos="31000">
                <a:srgbClr val="15110C"/>
              </a:gs>
              <a:gs pos="100000">
                <a:srgbClr val="15110C">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038599" y="228600"/>
            <a:ext cx="5105401" cy="2239962"/>
          </a:xfrm>
        </p:spPr>
        <p:txBody>
          <a:bodyPr>
            <a:noAutofit/>
          </a:bodyPr>
          <a:lstStyle/>
          <a:p>
            <a:pPr algn="l">
              <a:lnSpc>
                <a:spcPct val="75000"/>
              </a:lnSpc>
              <a:tabLst>
                <a:tab pos="693738" algn="l"/>
              </a:tabLst>
            </a:pPr>
            <a:r>
              <a:rPr lang="en-US" sz="8800" dirty="0" smtClean="0">
                <a:solidFill>
                  <a:schemeClr val="bg1"/>
                </a:solidFill>
                <a:effectLst>
                  <a:outerShdw blurRad="38100" dist="38100" dir="2700000" algn="tl">
                    <a:srgbClr val="000000">
                      <a:alpha val="43137"/>
                    </a:srgbClr>
                  </a:outerShdw>
                </a:effectLst>
              </a:rPr>
              <a:t>LEGACIES</a:t>
            </a:r>
            <a:endParaRPr lang="en-US" sz="7200" dirty="0">
              <a:solidFill>
                <a:schemeClr val="bg1"/>
              </a:solidFill>
              <a:effectLst>
                <a:outerShdw blurRad="38100" dist="38100" dir="2700000" algn="tl">
                  <a:srgbClr val="000000">
                    <a:alpha val="43137"/>
                  </a:srgbClr>
                </a:outerShdw>
              </a:effectLst>
            </a:endParaRPr>
          </a:p>
        </p:txBody>
      </p:sp>
      <p:sp>
        <p:nvSpPr>
          <p:cNvPr id="9" name="Content Placeholder 2"/>
          <p:cNvSpPr>
            <a:spLocks noGrp="1"/>
          </p:cNvSpPr>
          <p:nvPr>
            <p:ph idx="1"/>
          </p:nvPr>
        </p:nvSpPr>
        <p:spPr>
          <a:xfrm>
            <a:off x="5029200" y="2133600"/>
            <a:ext cx="3657600" cy="4359442"/>
          </a:xfrm>
        </p:spPr>
        <p:txBody>
          <a:bodyPr>
            <a:noAutofit/>
          </a:bodyPr>
          <a:lstStyle/>
          <a:p>
            <a:pPr marL="0" indent="0" algn="ctr">
              <a:lnSpc>
                <a:spcPct val="80000"/>
              </a:lnSpc>
              <a:spcBef>
                <a:spcPts val="0"/>
              </a:spcBef>
              <a:buNone/>
            </a:pPr>
            <a:r>
              <a:rPr lang="en-US" sz="8800" b="1" dirty="0" smtClean="0">
                <a:solidFill>
                  <a:schemeClr val="tx2">
                    <a:lumMod val="10000"/>
                    <a:lumOff val="90000"/>
                  </a:schemeClr>
                </a:solidFill>
                <a:effectLst>
                  <a:outerShdw blurRad="38100" dist="38100" dir="2700000" algn="tl">
                    <a:srgbClr val="000000">
                      <a:alpha val="43137"/>
                    </a:srgbClr>
                  </a:outerShdw>
                </a:effectLst>
                <a:latin typeface="+mj-lt"/>
                <a:cs typeface="Aharoni" panose="02010803020104030203" pitchFamily="2" charset="-79"/>
              </a:rPr>
              <a:t>Greater Role for </a:t>
            </a:r>
            <a:r>
              <a:rPr lang="en-US" sz="8800" b="1" dirty="0" smtClean="0">
                <a:solidFill>
                  <a:schemeClr val="bg2">
                    <a:lumMod val="20000"/>
                    <a:lumOff val="80000"/>
                  </a:schemeClr>
                </a:solidFill>
                <a:effectLst>
                  <a:outerShdw blurRad="38100" dist="38100" dir="2700000" algn="tl">
                    <a:srgbClr val="000000">
                      <a:alpha val="43137"/>
                    </a:srgbClr>
                  </a:outerShdw>
                </a:effectLst>
                <a:latin typeface="+mj-lt"/>
                <a:cs typeface="Aharoni" panose="02010803020104030203" pitchFamily="2" charset="-79"/>
              </a:rPr>
              <a:t>Emotion</a:t>
            </a:r>
            <a:r>
              <a:rPr lang="en-US" sz="8800" b="1" dirty="0" smtClean="0">
                <a:solidFill>
                  <a:schemeClr val="tx2">
                    <a:lumMod val="10000"/>
                    <a:lumOff val="90000"/>
                  </a:schemeClr>
                </a:solidFill>
                <a:effectLst>
                  <a:outerShdw blurRad="38100" dist="38100" dir="2700000" algn="tl">
                    <a:srgbClr val="000000">
                      <a:alpha val="43137"/>
                    </a:srgbClr>
                  </a:outerShdw>
                </a:effectLst>
                <a:latin typeface="+mj-lt"/>
                <a:cs typeface="Aharoni" panose="02010803020104030203" pitchFamily="2" charset="-79"/>
              </a:rPr>
              <a:t/>
            </a:r>
            <a:br>
              <a:rPr lang="en-US" sz="8800" b="1" dirty="0" smtClean="0">
                <a:solidFill>
                  <a:schemeClr val="tx2">
                    <a:lumMod val="10000"/>
                    <a:lumOff val="90000"/>
                  </a:schemeClr>
                </a:solidFill>
                <a:effectLst>
                  <a:outerShdw blurRad="38100" dist="38100" dir="2700000" algn="tl">
                    <a:srgbClr val="000000">
                      <a:alpha val="43137"/>
                    </a:srgbClr>
                  </a:outerShdw>
                </a:effectLst>
                <a:latin typeface="+mj-lt"/>
                <a:cs typeface="Aharoni" panose="02010803020104030203" pitchFamily="2" charset="-79"/>
              </a:rPr>
            </a:br>
            <a:r>
              <a:rPr lang="en-US" sz="5400" b="1" dirty="0" smtClean="0">
                <a:solidFill>
                  <a:schemeClr val="tx2">
                    <a:lumMod val="10000"/>
                    <a:lumOff val="90000"/>
                  </a:schemeClr>
                </a:solidFill>
                <a:effectLst>
                  <a:outerShdw blurRad="38100" dist="38100" dir="2700000" algn="tl">
                    <a:srgbClr val="000000">
                      <a:alpha val="43137"/>
                    </a:srgbClr>
                  </a:outerShdw>
                </a:effectLst>
                <a:latin typeface="+mj-lt"/>
                <a:cs typeface="Aharoni" panose="02010803020104030203" pitchFamily="2" charset="-79"/>
              </a:rPr>
              <a:t>in Worship</a:t>
            </a:r>
          </a:p>
        </p:txBody>
      </p:sp>
    </p:spTree>
    <p:extLst>
      <p:ext uri="{BB962C8B-B14F-4D97-AF65-F5344CB8AC3E}">
        <p14:creationId xmlns:p14="http://schemas.microsoft.com/office/powerpoint/2010/main" val="371095173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15110C"/>
        </a:solidFill>
        <a:effectLst/>
      </p:bgPr>
    </p:bg>
    <p:spTree>
      <p:nvGrpSpPr>
        <p:cNvPr id="1" name=""/>
        <p:cNvGrpSpPr/>
        <p:nvPr/>
      </p:nvGrpSpPr>
      <p:grpSpPr>
        <a:xfrm>
          <a:off x="0" y="0"/>
          <a:ext cx="0" cy="0"/>
          <a:chOff x="0" y="0"/>
          <a:chExt cx="0" cy="0"/>
        </a:xfrm>
      </p:grpSpPr>
      <p:pic>
        <p:nvPicPr>
          <p:cNvPr id="6" name="Picture 2" descr="http://faculty.polytechnic.org/gfeldmeth/whitefield.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161"/>
          <a:stretch/>
        </p:blipFill>
        <p:spPr bwMode="auto">
          <a:xfrm>
            <a:off x="1" y="0"/>
            <a:ext cx="5553772"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flipH="1">
            <a:off x="3961456" y="0"/>
            <a:ext cx="1592317" cy="6858000"/>
          </a:xfrm>
          <a:prstGeom prst="rect">
            <a:avLst/>
          </a:prstGeom>
          <a:gradFill flip="none" rotWithShape="1">
            <a:gsLst>
              <a:gs pos="31000">
                <a:srgbClr val="15110C"/>
              </a:gs>
              <a:gs pos="100000">
                <a:srgbClr val="15110C">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038599" y="228600"/>
            <a:ext cx="5105401" cy="2239962"/>
          </a:xfrm>
        </p:spPr>
        <p:txBody>
          <a:bodyPr>
            <a:noAutofit/>
          </a:bodyPr>
          <a:lstStyle/>
          <a:p>
            <a:pPr algn="l">
              <a:lnSpc>
                <a:spcPct val="75000"/>
              </a:lnSpc>
              <a:tabLst>
                <a:tab pos="693738" algn="l"/>
              </a:tabLst>
            </a:pPr>
            <a:r>
              <a:rPr lang="en-US" sz="8800" dirty="0" smtClean="0">
                <a:solidFill>
                  <a:schemeClr val="bg1"/>
                </a:solidFill>
                <a:effectLst>
                  <a:outerShdw blurRad="38100" dist="38100" dir="2700000" algn="tl">
                    <a:srgbClr val="000000">
                      <a:alpha val="43137"/>
                    </a:srgbClr>
                  </a:outerShdw>
                </a:effectLst>
              </a:rPr>
              <a:t>LEGACIES</a:t>
            </a:r>
            <a:endParaRPr lang="en-US" sz="7200" dirty="0">
              <a:solidFill>
                <a:schemeClr val="bg1"/>
              </a:solidFill>
              <a:effectLst>
                <a:outerShdw blurRad="38100" dist="38100" dir="2700000" algn="tl">
                  <a:srgbClr val="000000">
                    <a:alpha val="43137"/>
                  </a:srgbClr>
                </a:outerShdw>
              </a:effectLst>
            </a:endParaRPr>
          </a:p>
        </p:txBody>
      </p:sp>
      <p:sp>
        <p:nvSpPr>
          <p:cNvPr id="9" name="Content Placeholder 2"/>
          <p:cNvSpPr>
            <a:spLocks noGrp="1"/>
          </p:cNvSpPr>
          <p:nvPr>
            <p:ph idx="1"/>
          </p:nvPr>
        </p:nvSpPr>
        <p:spPr>
          <a:xfrm>
            <a:off x="5029200" y="2438400"/>
            <a:ext cx="3657600" cy="3886200"/>
          </a:xfrm>
        </p:spPr>
        <p:txBody>
          <a:bodyPr>
            <a:noAutofit/>
          </a:bodyPr>
          <a:lstStyle/>
          <a:p>
            <a:pPr marL="0" indent="0" algn="ctr">
              <a:spcBef>
                <a:spcPts val="0"/>
              </a:spcBef>
              <a:buNone/>
            </a:pPr>
            <a:r>
              <a:rPr lang="en-US" sz="8800" b="1" dirty="0" smtClean="0">
                <a:solidFill>
                  <a:schemeClr val="tx2">
                    <a:lumMod val="10000"/>
                    <a:lumOff val="90000"/>
                  </a:schemeClr>
                </a:solidFill>
                <a:effectLst>
                  <a:outerShdw blurRad="38100" dist="38100" dir="2700000" algn="tl">
                    <a:srgbClr val="000000">
                      <a:alpha val="43137"/>
                    </a:srgbClr>
                  </a:outerShdw>
                </a:effectLst>
                <a:latin typeface="+mj-lt"/>
                <a:cs typeface="Aharoni" panose="02010803020104030203" pitchFamily="2" charset="-79"/>
              </a:rPr>
              <a:t>Religion </a:t>
            </a:r>
            <a:r>
              <a:rPr lang="en-US" sz="6600" b="1" dirty="0" smtClean="0">
                <a:solidFill>
                  <a:schemeClr val="tx2">
                    <a:lumMod val="10000"/>
                    <a:lumOff val="90000"/>
                  </a:schemeClr>
                </a:solidFill>
                <a:effectLst>
                  <a:outerShdw blurRad="38100" dist="38100" dir="2700000" algn="tl">
                    <a:srgbClr val="000000">
                      <a:alpha val="43137"/>
                    </a:srgbClr>
                  </a:outerShdw>
                </a:effectLst>
                <a:latin typeface="+mj-lt"/>
                <a:cs typeface="Aharoni" panose="02010803020104030203" pitchFamily="2" charset="-79"/>
              </a:rPr>
              <a:t>Enters the </a:t>
            </a:r>
            <a:r>
              <a:rPr lang="en-US" sz="8800" b="1" dirty="0" smtClean="0">
                <a:solidFill>
                  <a:schemeClr val="bg2">
                    <a:lumMod val="20000"/>
                    <a:lumOff val="80000"/>
                  </a:schemeClr>
                </a:solidFill>
                <a:effectLst>
                  <a:outerShdw blurRad="38100" dist="38100" dir="2700000" algn="tl">
                    <a:srgbClr val="000000">
                      <a:alpha val="43137"/>
                    </a:srgbClr>
                  </a:outerShdw>
                </a:effectLst>
                <a:latin typeface="+mj-lt"/>
                <a:cs typeface="Aharoni" panose="02010803020104030203" pitchFamily="2" charset="-79"/>
              </a:rPr>
              <a:t>South</a:t>
            </a:r>
            <a:endParaRPr lang="en-US" sz="5400" b="1" dirty="0" smtClean="0">
              <a:solidFill>
                <a:schemeClr val="tx2">
                  <a:lumMod val="10000"/>
                  <a:lumOff val="90000"/>
                </a:schemeClr>
              </a:solidFill>
              <a:effectLst>
                <a:outerShdw blurRad="38100" dist="38100" dir="2700000" algn="tl">
                  <a:srgbClr val="000000">
                    <a:alpha val="43137"/>
                  </a:srgbClr>
                </a:outerShdw>
              </a:effectLst>
              <a:latin typeface="+mj-lt"/>
              <a:cs typeface="Aharoni" panose="02010803020104030203" pitchFamily="2" charset="-79"/>
            </a:endParaRPr>
          </a:p>
        </p:txBody>
      </p:sp>
    </p:spTree>
    <p:extLst>
      <p:ext uri="{BB962C8B-B14F-4D97-AF65-F5344CB8AC3E}">
        <p14:creationId xmlns:p14="http://schemas.microsoft.com/office/powerpoint/2010/main" val="57797569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15110C"/>
        </a:solidFill>
        <a:effectLst/>
      </p:bgPr>
    </p:bg>
    <p:spTree>
      <p:nvGrpSpPr>
        <p:cNvPr id="1" name=""/>
        <p:cNvGrpSpPr/>
        <p:nvPr/>
      </p:nvGrpSpPr>
      <p:grpSpPr>
        <a:xfrm>
          <a:off x="0" y="0"/>
          <a:ext cx="0" cy="0"/>
          <a:chOff x="0" y="0"/>
          <a:chExt cx="0" cy="0"/>
        </a:xfrm>
      </p:grpSpPr>
      <p:pic>
        <p:nvPicPr>
          <p:cNvPr id="1026" name="Picture 2" descr="http://faculty.polytechnic.org/gfeldmeth/whitefield.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161"/>
          <a:stretch/>
        </p:blipFill>
        <p:spPr bwMode="auto">
          <a:xfrm>
            <a:off x="1" y="0"/>
            <a:ext cx="5553772"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flipH="1">
            <a:off x="3961456" y="0"/>
            <a:ext cx="1592317" cy="6858000"/>
          </a:xfrm>
          <a:prstGeom prst="rect">
            <a:avLst/>
          </a:prstGeom>
          <a:gradFill flip="none" rotWithShape="1">
            <a:gsLst>
              <a:gs pos="31000">
                <a:srgbClr val="15110C"/>
              </a:gs>
              <a:gs pos="100000">
                <a:srgbClr val="15110C">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038599" y="228600"/>
            <a:ext cx="5105401" cy="2239962"/>
          </a:xfrm>
        </p:spPr>
        <p:txBody>
          <a:bodyPr>
            <a:noAutofit/>
          </a:bodyPr>
          <a:lstStyle/>
          <a:p>
            <a:pPr algn="l">
              <a:lnSpc>
                <a:spcPct val="75000"/>
              </a:lnSpc>
              <a:tabLst>
                <a:tab pos="693738" algn="l"/>
              </a:tabLst>
            </a:pPr>
            <a:r>
              <a:rPr lang="en-US" sz="8800" dirty="0" smtClean="0">
                <a:solidFill>
                  <a:schemeClr val="bg1"/>
                </a:solidFill>
                <a:effectLst>
                  <a:outerShdw blurRad="38100" dist="38100" dir="2700000" algn="tl">
                    <a:srgbClr val="000000">
                      <a:alpha val="43137"/>
                    </a:srgbClr>
                  </a:outerShdw>
                </a:effectLst>
              </a:rPr>
              <a:t>LEGACIES</a:t>
            </a:r>
            <a:endParaRPr lang="en-US" sz="7200" dirty="0">
              <a:solidFill>
                <a:schemeClr val="bg1"/>
              </a:solidFill>
              <a:effectLst>
                <a:outerShdw blurRad="38100" dist="38100" dir="2700000" algn="tl">
                  <a:srgbClr val="000000">
                    <a:alpha val="43137"/>
                  </a:srgbClr>
                </a:outerShdw>
              </a:effectLst>
            </a:endParaRPr>
          </a:p>
        </p:txBody>
      </p:sp>
      <p:sp>
        <p:nvSpPr>
          <p:cNvPr id="7" name="Content Placeholder 2"/>
          <p:cNvSpPr>
            <a:spLocks noGrp="1"/>
          </p:cNvSpPr>
          <p:nvPr>
            <p:ph idx="1"/>
          </p:nvPr>
        </p:nvSpPr>
        <p:spPr>
          <a:xfrm>
            <a:off x="5105400" y="2133600"/>
            <a:ext cx="3657600" cy="4359442"/>
          </a:xfrm>
        </p:spPr>
        <p:txBody>
          <a:bodyPr>
            <a:noAutofit/>
          </a:bodyPr>
          <a:lstStyle/>
          <a:p>
            <a:pPr marL="0" indent="0" algn="ctr">
              <a:spcBef>
                <a:spcPts val="0"/>
              </a:spcBef>
              <a:buNone/>
            </a:pPr>
            <a:r>
              <a:rPr lang="en-US" sz="6600" b="1" dirty="0" smtClean="0">
                <a:solidFill>
                  <a:schemeClr val="bg2">
                    <a:lumMod val="20000"/>
                    <a:lumOff val="80000"/>
                  </a:schemeClr>
                </a:solidFill>
                <a:effectLst>
                  <a:outerShdw blurRad="38100" dist="38100" dir="2700000" algn="tl">
                    <a:srgbClr val="000000">
                      <a:alpha val="43137"/>
                    </a:srgbClr>
                  </a:outerShdw>
                </a:effectLst>
                <a:latin typeface="+mj-lt"/>
                <a:cs typeface="Aharoni" panose="02010803020104030203" pitchFamily="2" charset="-79"/>
              </a:rPr>
              <a:t>Rise of Evangelicals</a:t>
            </a:r>
          </a:p>
          <a:p>
            <a:pPr marL="0" indent="0" algn="ctr">
              <a:spcBef>
                <a:spcPts val="0"/>
              </a:spcBef>
              <a:buNone/>
            </a:pPr>
            <a:r>
              <a:rPr lang="en-US" sz="1600" b="1" dirty="0" smtClean="0">
                <a:solidFill>
                  <a:schemeClr val="tx2">
                    <a:lumMod val="10000"/>
                    <a:lumOff val="90000"/>
                  </a:schemeClr>
                </a:solidFill>
                <a:effectLst>
                  <a:outerShdw blurRad="38100" dist="38100" dir="2700000" algn="tl">
                    <a:srgbClr val="000000">
                      <a:alpha val="43137"/>
                    </a:srgbClr>
                  </a:outerShdw>
                </a:effectLst>
                <a:latin typeface="+mj-lt"/>
                <a:cs typeface="Aharoni" panose="02010803020104030203" pitchFamily="2" charset="-79"/>
              </a:rPr>
              <a:t> </a:t>
            </a:r>
          </a:p>
          <a:p>
            <a:pPr marL="0" indent="0" algn="ctr">
              <a:spcBef>
                <a:spcPts val="0"/>
              </a:spcBef>
              <a:buNone/>
            </a:pPr>
            <a:r>
              <a:rPr lang="en-US" sz="5400" b="1" dirty="0" smtClean="0">
                <a:solidFill>
                  <a:schemeClr val="tx2">
                    <a:lumMod val="10000"/>
                    <a:lumOff val="90000"/>
                  </a:schemeClr>
                </a:solidFill>
                <a:effectLst>
                  <a:outerShdw blurRad="38100" dist="38100" dir="2700000" algn="tl">
                    <a:srgbClr val="000000">
                      <a:alpha val="43137"/>
                    </a:srgbClr>
                  </a:outerShdw>
                </a:effectLst>
                <a:latin typeface="+mj-lt"/>
                <a:cs typeface="Aharoni" panose="02010803020104030203" pitchFamily="2" charset="-79"/>
              </a:rPr>
              <a:t>Methodists </a:t>
            </a:r>
            <a:br>
              <a:rPr lang="en-US" sz="5400" b="1" dirty="0" smtClean="0">
                <a:solidFill>
                  <a:schemeClr val="tx2">
                    <a:lumMod val="10000"/>
                    <a:lumOff val="90000"/>
                  </a:schemeClr>
                </a:solidFill>
                <a:effectLst>
                  <a:outerShdw blurRad="38100" dist="38100" dir="2700000" algn="tl">
                    <a:srgbClr val="000000">
                      <a:alpha val="43137"/>
                    </a:srgbClr>
                  </a:outerShdw>
                </a:effectLst>
                <a:latin typeface="+mj-lt"/>
                <a:cs typeface="Aharoni" panose="02010803020104030203" pitchFamily="2" charset="-79"/>
              </a:rPr>
            </a:br>
            <a:r>
              <a:rPr lang="en-US" sz="5400" b="1" dirty="0" smtClean="0">
                <a:solidFill>
                  <a:schemeClr val="tx2">
                    <a:lumMod val="10000"/>
                    <a:lumOff val="90000"/>
                  </a:schemeClr>
                </a:solidFill>
                <a:effectLst>
                  <a:outerShdw blurRad="38100" dist="38100" dir="2700000" algn="tl">
                    <a:srgbClr val="000000">
                      <a:alpha val="43137"/>
                    </a:srgbClr>
                  </a:outerShdw>
                </a:effectLst>
                <a:latin typeface="+mj-lt"/>
                <a:cs typeface="Aharoni" panose="02010803020104030203" pitchFamily="2" charset="-79"/>
              </a:rPr>
              <a:t>&amp; Baptists</a:t>
            </a:r>
            <a:endParaRPr lang="en-US" b="1" dirty="0" smtClean="0">
              <a:solidFill>
                <a:schemeClr val="tx2">
                  <a:lumMod val="10000"/>
                  <a:lumOff val="90000"/>
                </a:schemeClr>
              </a:solidFill>
              <a:effectLst>
                <a:outerShdw blurRad="38100" dist="38100" dir="2700000" algn="tl">
                  <a:srgbClr val="000000">
                    <a:alpha val="43137"/>
                  </a:srgbClr>
                </a:outerShdw>
              </a:effectLst>
              <a:latin typeface="+mj-lt"/>
              <a:cs typeface="Aharoni" panose="02010803020104030203" pitchFamily="2" charset="-79"/>
            </a:endParaRPr>
          </a:p>
        </p:txBody>
      </p:sp>
    </p:spTree>
    <p:extLst>
      <p:ext uri="{BB962C8B-B14F-4D97-AF65-F5344CB8AC3E}">
        <p14:creationId xmlns:p14="http://schemas.microsoft.com/office/powerpoint/2010/main" val="28276261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bg>
      <p:bgPr>
        <a:gradFill>
          <a:gsLst>
            <a:gs pos="0">
              <a:srgbClr val="4D78BD">
                <a:lumMod val="54000"/>
              </a:srgbClr>
            </a:gs>
            <a:gs pos="74000">
              <a:srgbClr val="4B79BE">
                <a:lumMod val="69000"/>
              </a:srgbClr>
            </a:gs>
            <a:gs pos="100000">
              <a:srgbClr val="4B79BE">
                <a:lumMod val="88000"/>
              </a:srgbClr>
            </a:gs>
          </a:gsLst>
          <a:lin ang="27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077309"/>
          </a:xfrm>
        </p:spPr>
        <p:txBody>
          <a:bodyPr>
            <a:noAutofit/>
          </a:bodyPr>
          <a:lstStyle/>
          <a:p>
            <a:r>
              <a:rPr lang="en-US" sz="4200" b="1" dirty="0" smtClean="0">
                <a:solidFill>
                  <a:schemeClr val="bg1"/>
                </a:solidFill>
                <a:effectLst>
                  <a:outerShdw blurRad="38100" dist="38100" dir="2700000" algn="tl">
                    <a:srgbClr val="000000">
                      <a:alpha val="43137"/>
                    </a:srgbClr>
                  </a:outerShdw>
                </a:effectLst>
              </a:rPr>
              <a:t>Geographic Distribution of Evangelicals Today</a:t>
            </a:r>
            <a:endParaRPr lang="en-US" sz="4200" b="1" dirty="0">
              <a:solidFill>
                <a:schemeClr val="bg1"/>
              </a:solidFill>
              <a:effectLst>
                <a:outerShdw blurRad="38100" dist="38100" dir="2700000" algn="tl">
                  <a:srgbClr val="000000">
                    <a:alpha val="43137"/>
                  </a:srgbClr>
                </a:outerShdw>
              </a:effectLst>
            </a:endParaRPr>
          </a:p>
        </p:txBody>
      </p:sp>
      <p:pic>
        <p:nvPicPr>
          <p:cNvPr id="3074" name="Picture 2" descr="http://conversation.lausanne.org/uploads/resources/images/11972/13895.jpg"/>
          <p:cNvPicPr>
            <a:picLocks noChangeAspect="1" noChangeArrowheads="1"/>
          </p:cNvPicPr>
          <p:nvPr/>
        </p:nvPicPr>
        <p:blipFill rotWithShape="1">
          <a:blip r:embed="rId2">
            <a:extLst>
              <a:ext uri="{28A0092B-C50C-407E-A947-70E740481C1C}">
                <a14:useLocalDpi xmlns:a14="http://schemas.microsoft.com/office/drawing/2010/main" val="0"/>
              </a:ext>
            </a:extLst>
          </a:blip>
          <a:srcRect t="4313" r="7010" b="12359"/>
          <a:stretch/>
        </p:blipFill>
        <p:spPr bwMode="auto">
          <a:xfrm>
            <a:off x="0" y="1469977"/>
            <a:ext cx="9144000" cy="461929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629400" y="6183868"/>
            <a:ext cx="2362200" cy="369332"/>
          </a:xfrm>
          <a:prstGeom prst="rect">
            <a:avLst/>
          </a:prstGeom>
        </p:spPr>
        <p:txBody>
          <a:bodyPr wrap="square">
            <a:spAutoFit/>
          </a:bodyPr>
          <a:lstStyle/>
          <a:p>
            <a:pPr algn="r"/>
            <a:r>
              <a:rPr lang="en-US" dirty="0" smtClean="0">
                <a:solidFill>
                  <a:schemeClr val="bg1"/>
                </a:solidFill>
                <a:latin typeface="+mj-lt"/>
              </a:rPr>
              <a:t>Source:  </a:t>
            </a:r>
            <a:r>
              <a:rPr lang="en-US" dirty="0" smtClean="0">
                <a:solidFill>
                  <a:schemeClr val="bg1"/>
                </a:solidFill>
                <a:latin typeface="+mj-lt"/>
                <a:hlinkClick r:id="rId3"/>
              </a:rPr>
              <a:t>lausanne.org</a:t>
            </a:r>
            <a:endParaRPr lang="en-US" dirty="0">
              <a:solidFill>
                <a:schemeClr val="bg1"/>
              </a:solidFill>
              <a:latin typeface="+mj-lt"/>
            </a:endParaRPr>
          </a:p>
        </p:txBody>
      </p:sp>
    </p:spTree>
    <p:extLst>
      <p:ext uri="{BB962C8B-B14F-4D97-AF65-F5344CB8AC3E}">
        <p14:creationId xmlns:p14="http://schemas.microsoft.com/office/powerpoint/2010/main" val="266949125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gradFill flip="none" rotWithShape="1">
          <a:gsLst>
            <a:gs pos="25000">
              <a:schemeClr val="tx1"/>
            </a:gs>
            <a:gs pos="91000">
              <a:schemeClr val="tx1"/>
            </a:gs>
            <a:gs pos="57000">
              <a:srgbClr val="0B4E8B"/>
            </a:gs>
          </a:gsLst>
          <a:lin ang="2700000" scaled="1"/>
          <a:tileRect/>
        </a:gra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5562600"/>
            <a:ext cx="5162550" cy="961525"/>
          </a:xfrm>
          <a:prstGeom prst="rect">
            <a:avLst/>
          </a:prstGeom>
        </p:spPr>
      </p:pic>
      <p:pic>
        <p:nvPicPr>
          <p:cNvPr id="4" name="Picture 3">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20842"/>
            <a:ext cx="9124950" cy="4174958"/>
          </a:xfrm>
          <a:prstGeom prst="rect">
            <a:avLst/>
          </a:prstGeom>
        </p:spPr>
      </p:pic>
      <p:pic>
        <p:nvPicPr>
          <p:cNvPr id="1027" name="Picture 3" descr="E:\Graphics\Stucco Social Media Icons\64px\stucco-facebook-64px.pn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51929" y="5562600"/>
            <a:ext cx="870129" cy="870129"/>
          </a:xfrm>
          <a:prstGeom prst="rect">
            <a:avLst/>
          </a:prstGeom>
          <a:noFill/>
          <a:effectLst>
            <a:glow rad="635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1028" name="Picture 4" descr="E:\Graphics\Stucco Social Media Icons\64px\stucco-twitter-64px.png">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57800" y="5562600"/>
            <a:ext cx="870129" cy="870129"/>
          </a:xfrm>
          <a:prstGeom prst="rect">
            <a:avLst/>
          </a:prstGeom>
          <a:noFill/>
          <a:effectLst>
            <a:glow rad="635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1031" name="Picture 7" descr="http://www.r-speightjr.com/wp-content/uploads/2013/05/youtube_icon.png">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477000" y="5562601"/>
            <a:ext cx="870128" cy="870128"/>
          </a:xfrm>
          <a:prstGeom prst="rect">
            <a:avLst/>
          </a:prstGeom>
          <a:noFill/>
          <a:effectLst>
            <a:glow rad="635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11"/>
          <a:stretch>
            <a:fillRect/>
          </a:stretch>
        </p:blipFill>
        <p:spPr>
          <a:xfrm>
            <a:off x="-135074" y="4032371"/>
            <a:ext cx="5066215" cy="1530229"/>
          </a:xfrm>
          <a:prstGeom prst="rect">
            <a:avLst/>
          </a:prstGeom>
        </p:spPr>
      </p:pic>
      <p:pic>
        <p:nvPicPr>
          <p:cNvPr id="5" name="Picture 4"/>
          <p:cNvPicPr>
            <a:picLocks noChangeAspect="1"/>
          </p:cNvPicPr>
          <p:nvPr/>
        </p:nvPicPr>
        <p:blipFill>
          <a:blip r:embed="rId12"/>
          <a:stretch>
            <a:fillRect/>
          </a:stretch>
        </p:blipFill>
        <p:spPr>
          <a:xfrm>
            <a:off x="4191000" y="4032370"/>
            <a:ext cx="5206435" cy="1530229"/>
          </a:xfrm>
          <a:prstGeom prst="rect">
            <a:avLst/>
          </a:prstGeom>
        </p:spPr>
      </p:pic>
    </p:spTree>
    <p:extLst>
      <p:ext uri="{BB962C8B-B14F-4D97-AF65-F5344CB8AC3E}">
        <p14:creationId xmlns:p14="http://schemas.microsoft.com/office/powerpoint/2010/main" val="35171040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26" presetClass="emph" presetSubtype="0" fill="hold" nodeType="afterEffect">
                                  <p:stCondLst>
                                    <p:cond delay="0"/>
                                  </p:stCondLst>
                                  <p:childTnLst>
                                    <p:animEffect transition="out" filter="fade">
                                      <p:cBhvr>
                                        <p:cTn id="9" dur="500" tmFilter="0, 0; .2, .5; .8, .5; 1, 0"/>
                                        <p:tgtEl>
                                          <p:spTgt spid="3"/>
                                        </p:tgtEl>
                                      </p:cBhvr>
                                    </p:animEffect>
                                    <p:animScale>
                                      <p:cBhvr>
                                        <p:cTn id="10" dur="250" autoRev="1" fill="hold"/>
                                        <p:tgtEl>
                                          <p:spTgt spid="3"/>
                                        </p:tgtEl>
                                      </p:cBhvr>
                                      <p:by x="105000" y="105000"/>
                                    </p:animScale>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499"/>
                                          </p:stCondLst>
                                        </p:cTn>
                                        <p:tgtEl>
                                          <p:spTgt spid="5"/>
                                        </p:tgtEl>
                                        <p:attrNameLst>
                                          <p:attrName>style.visibility</p:attrName>
                                        </p:attrNameLst>
                                      </p:cBhvr>
                                      <p:to>
                                        <p:strVal val="visible"/>
                                      </p:to>
                                    </p:set>
                                  </p:childTnLst>
                                </p:cTn>
                              </p:par>
                            </p:childTnLst>
                          </p:cTn>
                        </p:par>
                        <p:par>
                          <p:cTn id="14" fill="hold">
                            <p:stCondLst>
                              <p:cond delay="1000"/>
                            </p:stCondLst>
                            <p:childTnLst>
                              <p:par>
                                <p:cTn id="15" presetID="26" presetClass="emph" presetSubtype="0" fill="hold" nodeType="afterEffect">
                                  <p:stCondLst>
                                    <p:cond delay="0"/>
                                  </p:stCondLst>
                                  <p:childTnLst>
                                    <p:animEffect transition="out" filter="fade">
                                      <p:cBhvr>
                                        <p:cTn id="16" dur="500" tmFilter="0, 0; .2, .5; .8, .5; 1, 0"/>
                                        <p:tgtEl>
                                          <p:spTgt spid="5"/>
                                        </p:tgtEl>
                                      </p:cBhvr>
                                    </p:animEffect>
                                    <p:animScale>
                                      <p:cBhvr>
                                        <p:cTn id="1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farm4.staticflickr.com/3020/2494212123_5028b86849_b.jpg"/>
          <p:cNvPicPr>
            <a:picLocks noChangeAspect="1" noChangeArrowheads="1"/>
          </p:cNvPicPr>
          <p:nvPr/>
        </p:nvPicPr>
        <p:blipFill rotWithShape="1">
          <a:blip r:embed="rId2">
            <a:extLst>
              <a:ext uri="{28A0092B-C50C-407E-A947-70E740481C1C}">
                <a14:useLocalDpi xmlns:a14="http://schemas.microsoft.com/office/drawing/2010/main" val="0"/>
              </a:ext>
            </a:extLst>
          </a:blip>
          <a:srcRect l="7032" r="4427"/>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52400" y="914400"/>
            <a:ext cx="4572000" cy="1143000"/>
          </a:xfrm>
        </p:spPr>
        <p:txBody>
          <a:bodyPr>
            <a:noAutofit/>
          </a:bodyPr>
          <a:lstStyle/>
          <a:p>
            <a:r>
              <a:rPr lang="en-US" sz="8000" dirty="0" smtClean="0"/>
              <a:t>To THINK</a:t>
            </a:r>
            <a:endParaRPr lang="en-US" sz="8000" dirty="0"/>
          </a:p>
        </p:txBody>
      </p:sp>
      <p:sp>
        <p:nvSpPr>
          <p:cNvPr id="4" name="Rectangle 3"/>
          <p:cNvSpPr/>
          <p:nvPr/>
        </p:nvSpPr>
        <p:spPr>
          <a:xfrm>
            <a:off x="6147064" y="6474023"/>
            <a:ext cx="2920736" cy="307777"/>
          </a:xfrm>
          <a:prstGeom prst="rect">
            <a:avLst/>
          </a:prstGeom>
        </p:spPr>
        <p:txBody>
          <a:bodyPr wrap="none">
            <a:spAutoFit/>
          </a:bodyPr>
          <a:lstStyle/>
          <a:p>
            <a:r>
              <a:rPr lang="en-US" sz="1400" dirty="0" smtClean="0">
                <a:solidFill>
                  <a:schemeClr val="bg1"/>
                </a:solidFill>
                <a:hlinkClick r:id="rId3" tooltip="Attribution-NonCommercial-ShareAlike License"/>
              </a:rPr>
              <a:t>Some rights reserved</a:t>
            </a:r>
            <a:r>
              <a:rPr lang="en-US" sz="1400" dirty="0" smtClean="0">
                <a:solidFill>
                  <a:schemeClr val="bg1"/>
                </a:solidFill>
              </a:rPr>
              <a:t> by </a:t>
            </a:r>
            <a:r>
              <a:rPr lang="en-US" sz="1400" dirty="0" smtClean="0">
                <a:solidFill>
                  <a:schemeClr val="bg1"/>
                </a:solidFill>
                <a:hlinkClick r:id="rId4"/>
              </a:rPr>
              <a:t>Peter </a:t>
            </a:r>
            <a:r>
              <a:rPr lang="en-US" sz="1400" dirty="0" err="1" smtClean="0">
                <a:solidFill>
                  <a:schemeClr val="bg1"/>
                </a:solidFill>
                <a:hlinkClick r:id="rId4"/>
              </a:rPr>
              <a:t>Fasano</a:t>
            </a:r>
            <a:endParaRPr lang="en-US" sz="1400" dirty="0">
              <a:solidFill>
                <a:schemeClr val="bg1"/>
              </a:solidFill>
            </a:endParaRPr>
          </a:p>
        </p:txBody>
      </p:sp>
    </p:spTree>
    <p:extLst>
      <p:ext uri="{BB962C8B-B14F-4D97-AF65-F5344CB8AC3E}">
        <p14:creationId xmlns:p14="http://schemas.microsoft.com/office/powerpoint/2010/main" val="32596365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farm4.staticflickr.com/3089/2865868795_468f3536dc_b.jpg"/>
          <p:cNvPicPr>
            <a:picLocks noChangeAspect="1" noChangeArrowheads="1"/>
          </p:cNvPicPr>
          <p:nvPr/>
        </p:nvPicPr>
        <p:blipFill rotWithShape="1">
          <a:blip r:embed="rId2">
            <a:extLst>
              <a:ext uri="{28A0092B-C50C-407E-A947-70E740481C1C}">
                <a14:useLocalDpi xmlns:a14="http://schemas.microsoft.com/office/drawing/2010/main" val="0"/>
              </a:ext>
            </a:extLst>
          </a:blip>
          <a:srcRect r="19599" b="9594"/>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438400" y="838200"/>
            <a:ext cx="8229600" cy="1143000"/>
          </a:xfrm>
        </p:spPr>
        <p:txBody>
          <a:bodyPr>
            <a:noAutofit/>
          </a:bodyPr>
          <a:lstStyle/>
          <a:p>
            <a:r>
              <a:rPr lang="en-US" sz="11500" dirty="0" smtClean="0"/>
              <a:t>To FEEL</a:t>
            </a:r>
            <a:endParaRPr lang="en-US" sz="11500" dirty="0"/>
          </a:p>
        </p:txBody>
      </p:sp>
      <p:sp>
        <p:nvSpPr>
          <p:cNvPr id="4" name="Rectangle 3"/>
          <p:cNvSpPr/>
          <p:nvPr/>
        </p:nvSpPr>
        <p:spPr>
          <a:xfrm>
            <a:off x="5531767" y="6400800"/>
            <a:ext cx="3536033" cy="369332"/>
          </a:xfrm>
          <a:prstGeom prst="rect">
            <a:avLst/>
          </a:prstGeom>
        </p:spPr>
        <p:txBody>
          <a:bodyPr wrap="none">
            <a:spAutoFit/>
          </a:bodyPr>
          <a:lstStyle/>
          <a:p>
            <a:r>
              <a:rPr lang="en-US" dirty="0" smtClean="0">
                <a:solidFill>
                  <a:schemeClr val="bg1"/>
                </a:solidFill>
                <a:hlinkClick r:id="rId3" tooltip="Attribution-ShareAlike License"/>
              </a:rPr>
              <a:t>Some rights reserved</a:t>
            </a:r>
            <a:r>
              <a:rPr lang="en-US" dirty="0" smtClean="0">
                <a:solidFill>
                  <a:schemeClr val="bg1"/>
                </a:solidFill>
              </a:rPr>
              <a:t> by </a:t>
            </a:r>
            <a:r>
              <a:rPr lang="en-US" dirty="0" err="1" smtClean="0">
                <a:solidFill>
                  <a:schemeClr val="bg1"/>
                </a:solidFill>
                <a:hlinkClick r:id="rId4"/>
              </a:rPr>
              <a:t>ginnerobot</a:t>
            </a:r>
            <a:endParaRPr lang="en-US" dirty="0">
              <a:solidFill>
                <a:schemeClr val="bg1"/>
              </a:solidFill>
            </a:endParaRPr>
          </a:p>
        </p:txBody>
      </p:sp>
    </p:spTree>
    <p:extLst>
      <p:ext uri="{BB962C8B-B14F-4D97-AF65-F5344CB8AC3E}">
        <p14:creationId xmlns:p14="http://schemas.microsoft.com/office/powerpoint/2010/main" val="20919332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8000">
              <a:srgbClr val="2C271D"/>
            </a:gs>
            <a:gs pos="100000">
              <a:srgbClr val="2E201D"/>
            </a:gs>
          </a:gsLst>
          <a:lin ang="2700000" scaled="1"/>
          <a:tileRect/>
        </a:gradFill>
        <a:effectLst/>
      </p:bgPr>
    </p:bg>
    <p:spTree>
      <p:nvGrpSpPr>
        <p:cNvPr id="1" name=""/>
        <p:cNvGrpSpPr/>
        <p:nvPr/>
      </p:nvGrpSpPr>
      <p:grpSpPr>
        <a:xfrm>
          <a:off x="0" y="0"/>
          <a:ext cx="0" cy="0"/>
          <a:chOff x="0" y="0"/>
          <a:chExt cx="0" cy="0"/>
        </a:xfrm>
      </p:grpSpPr>
      <p:pic>
        <p:nvPicPr>
          <p:cNvPr id="1026" name="Picture 2" descr="http://faculty.polytechnic.org/gfeldmeth/whitefield.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l="4161"/>
          <a:stretch/>
        </p:blipFill>
        <p:spPr bwMode="auto">
          <a:xfrm>
            <a:off x="304800" y="1812758"/>
            <a:ext cx="3640806" cy="4495800"/>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114800" y="2971800"/>
            <a:ext cx="4343400" cy="3429000"/>
          </a:xfrm>
        </p:spPr>
        <p:txBody>
          <a:bodyPr>
            <a:noAutofit/>
          </a:bodyPr>
          <a:lstStyle/>
          <a:p>
            <a:pPr marL="0" indent="0" algn="ctr">
              <a:spcBef>
                <a:spcPts val="600"/>
              </a:spcBef>
              <a:spcAft>
                <a:spcPts val="1800"/>
              </a:spcAft>
              <a:buNone/>
            </a:pPr>
            <a:r>
              <a:rPr lang="en-US" sz="8000" b="1" dirty="0" smtClean="0">
                <a:solidFill>
                  <a:schemeClr val="tx2">
                    <a:lumMod val="10000"/>
                    <a:lumOff val="90000"/>
                  </a:schemeClr>
                </a:solidFill>
                <a:effectLst>
                  <a:outerShdw blurRad="38100" dist="38100" dir="2700000" algn="tl">
                    <a:srgbClr val="000000">
                      <a:alpha val="43137"/>
                    </a:srgbClr>
                  </a:outerShdw>
                </a:effectLst>
                <a:latin typeface="+mj-lt"/>
                <a:cs typeface="Aharoni" panose="02010803020104030203" pitchFamily="2" charset="-79"/>
              </a:rPr>
              <a:t>Religious </a:t>
            </a:r>
            <a:r>
              <a:rPr lang="en-US" sz="6600" b="1" dirty="0" smtClean="0">
                <a:solidFill>
                  <a:schemeClr val="tx2">
                    <a:lumMod val="10000"/>
                    <a:lumOff val="90000"/>
                  </a:schemeClr>
                </a:solidFill>
                <a:effectLst>
                  <a:outerShdw blurRad="38100" dist="38100" dir="2700000" algn="tl">
                    <a:srgbClr val="000000">
                      <a:alpha val="43137"/>
                    </a:srgbClr>
                  </a:outerShdw>
                </a:effectLst>
                <a:latin typeface="+mj-lt"/>
                <a:cs typeface="Aharoni" panose="02010803020104030203" pitchFamily="2" charset="-79"/>
              </a:rPr>
              <a:t/>
            </a:r>
            <a:br>
              <a:rPr lang="en-US" sz="6600" b="1" dirty="0" smtClean="0">
                <a:solidFill>
                  <a:schemeClr val="tx2">
                    <a:lumMod val="10000"/>
                    <a:lumOff val="90000"/>
                  </a:schemeClr>
                </a:solidFill>
                <a:effectLst>
                  <a:outerShdw blurRad="38100" dist="38100" dir="2700000" algn="tl">
                    <a:srgbClr val="000000">
                      <a:alpha val="43137"/>
                    </a:srgbClr>
                  </a:outerShdw>
                </a:effectLst>
                <a:latin typeface="+mj-lt"/>
                <a:cs typeface="Aharoni" panose="02010803020104030203" pitchFamily="2" charset="-79"/>
              </a:rPr>
            </a:br>
            <a:r>
              <a:rPr lang="en-US" sz="6600" b="1" dirty="0" smtClean="0">
                <a:solidFill>
                  <a:schemeClr val="tx2">
                    <a:lumMod val="10000"/>
                    <a:lumOff val="90000"/>
                  </a:schemeClr>
                </a:solidFill>
                <a:effectLst>
                  <a:outerShdw blurRad="38100" dist="38100" dir="2700000" algn="tl">
                    <a:srgbClr val="000000">
                      <a:alpha val="43137"/>
                    </a:srgbClr>
                  </a:outerShdw>
                </a:effectLst>
                <a:latin typeface="+mj-lt"/>
                <a:cs typeface="Aharoni" panose="02010803020104030203" pitchFamily="2" charset="-79"/>
              </a:rPr>
              <a:t>REVIVAL</a:t>
            </a:r>
            <a:endParaRPr lang="en-US" b="1" dirty="0">
              <a:solidFill>
                <a:schemeClr val="bg1"/>
              </a:solidFill>
              <a:effectLst>
                <a:outerShdw blurRad="38100" dist="38100" dir="2700000" algn="tl">
                  <a:srgbClr val="000000">
                    <a:alpha val="43137"/>
                  </a:srgbClr>
                </a:outerShdw>
              </a:effectLst>
              <a:latin typeface="+mj-lt"/>
            </a:endParaRPr>
          </a:p>
          <a:p>
            <a:pPr marL="0" indent="0" algn="ctr">
              <a:lnSpc>
                <a:spcPct val="85000"/>
              </a:lnSpc>
              <a:spcBef>
                <a:spcPts val="600"/>
              </a:spcBef>
              <a:spcAft>
                <a:spcPts val="1800"/>
              </a:spcAft>
              <a:buNone/>
            </a:pPr>
            <a:r>
              <a:rPr lang="en-US" sz="4800" b="1" dirty="0" smtClean="0">
                <a:solidFill>
                  <a:schemeClr val="bg1"/>
                </a:solidFill>
                <a:effectLst>
                  <a:outerShdw blurRad="38100" dist="38100" dir="2700000" algn="tl">
                    <a:srgbClr val="000000">
                      <a:alpha val="43137"/>
                    </a:srgbClr>
                  </a:outerShdw>
                </a:effectLst>
                <a:latin typeface="+mj-lt"/>
                <a:cs typeface="Aharoni" panose="02010803020104030203" pitchFamily="2" charset="-79"/>
              </a:rPr>
              <a:t>1730s &amp; 1740s</a:t>
            </a:r>
            <a:endParaRPr lang="en-US" sz="9600" b="1" dirty="0" smtClean="0">
              <a:solidFill>
                <a:schemeClr val="tx2">
                  <a:lumMod val="10000"/>
                  <a:lumOff val="90000"/>
                </a:schemeClr>
              </a:solidFill>
              <a:effectLst>
                <a:outerShdw blurRad="38100" dist="38100" dir="2700000" algn="tl">
                  <a:srgbClr val="000000">
                    <a:alpha val="43137"/>
                  </a:srgbClr>
                </a:outerShdw>
              </a:effectLst>
              <a:latin typeface="+mj-lt"/>
              <a:cs typeface="Aharoni" panose="02010803020104030203" pitchFamily="2" charset="-79"/>
            </a:endParaRPr>
          </a:p>
        </p:txBody>
      </p:sp>
      <p:sp>
        <p:nvSpPr>
          <p:cNvPr id="2" name="Title 1"/>
          <p:cNvSpPr>
            <a:spLocks noGrp="1"/>
          </p:cNvSpPr>
          <p:nvPr>
            <p:ph type="title"/>
          </p:nvPr>
        </p:nvSpPr>
        <p:spPr>
          <a:xfrm>
            <a:off x="-76200" y="533400"/>
            <a:ext cx="8915401" cy="2209800"/>
          </a:xfrm>
        </p:spPr>
        <p:txBody>
          <a:bodyPr>
            <a:noAutofit/>
          </a:bodyPr>
          <a:lstStyle/>
          <a:p>
            <a:pPr algn="r">
              <a:lnSpc>
                <a:spcPct val="75000"/>
              </a:lnSpc>
              <a:tabLst>
                <a:tab pos="693738" algn="l"/>
              </a:tabLst>
            </a:pPr>
            <a:r>
              <a:rPr lang="en-US" sz="10500" dirty="0" smtClean="0">
                <a:solidFill>
                  <a:schemeClr val="bg1"/>
                </a:solidFill>
                <a:effectLst>
                  <a:outerShdw blurRad="38100" dist="38100" dir="2700000" algn="tl">
                    <a:srgbClr val="000000">
                      <a:alpha val="43137"/>
                    </a:srgbClr>
                  </a:outerShdw>
                </a:effectLst>
              </a:rPr>
              <a:t>The [First] Great Awakening</a:t>
            </a:r>
            <a:endParaRPr lang="en-US" sz="105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427941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8000">
              <a:srgbClr val="2C271D"/>
            </a:gs>
            <a:gs pos="100000">
              <a:srgbClr val="2E201D"/>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990600"/>
            <a:ext cx="9144000" cy="2438400"/>
          </a:xfrm>
        </p:spPr>
        <p:txBody>
          <a:bodyPr>
            <a:noAutofit/>
          </a:bodyPr>
          <a:lstStyle/>
          <a:p>
            <a:r>
              <a:rPr lang="en-US" sz="16600" dirty="0" smtClean="0">
                <a:solidFill>
                  <a:schemeClr val="bg1"/>
                </a:solidFill>
                <a:effectLst>
                  <a:outerShdw blurRad="38100" dist="38100" dir="2700000" algn="tl">
                    <a:srgbClr val="000000">
                      <a:alpha val="43137"/>
                    </a:srgbClr>
                  </a:outerShdw>
                </a:effectLst>
              </a:rPr>
              <a:t>REVIVAL</a:t>
            </a:r>
            <a:endParaRPr lang="en-US" sz="16600" dirty="0">
              <a:solidFill>
                <a:schemeClr val="bg1"/>
              </a:solidFill>
              <a:effectLst>
                <a:outerShdw blurRad="38100" dist="38100" dir="2700000" algn="tl">
                  <a:srgbClr val="000000">
                    <a:alpha val="43137"/>
                  </a:srgbClr>
                </a:outerShdw>
              </a:effectLst>
            </a:endParaRPr>
          </a:p>
        </p:txBody>
      </p:sp>
      <p:sp>
        <p:nvSpPr>
          <p:cNvPr id="3" name="TextBox 2"/>
          <p:cNvSpPr txBox="1"/>
          <p:nvPr/>
        </p:nvSpPr>
        <p:spPr>
          <a:xfrm>
            <a:off x="0" y="3657600"/>
            <a:ext cx="9144000" cy="2308324"/>
          </a:xfrm>
          <a:prstGeom prst="rect">
            <a:avLst/>
          </a:prstGeom>
          <a:noFill/>
        </p:spPr>
        <p:txBody>
          <a:bodyPr wrap="square" rtlCol="0">
            <a:spAutoFit/>
          </a:bodyPr>
          <a:lstStyle/>
          <a:p>
            <a:pPr algn="ctr"/>
            <a:r>
              <a:rPr lang="en-US" sz="7200" smtClean="0">
                <a:solidFill>
                  <a:schemeClr val="tx2">
                    <a:lumMod val="10000"/>
                    <a:lumOff val="90000"/>
                  </a:schemeClr>
                </a:solidFill>
                <a:latin typeface="Monotype Corsiva" panose="03010101010201010101" pitchFamily="66" charset="0"/>
              </a:rPr>
              <a:t>What exactly was </a:t>
            </a:r>
            <a:br>
              <a:rPr lang="en-US" sz="7200" smtClean="0">
                <a:solidFill>
                  <a:schemeClr val="tx2">
                    <a:lumMod val="10000"/>
                    <a:lumOff val="90000"/>
                  </a:schemeClr>
                </a:solidFill>
                <a:latin typeface="Monotype Corsiva" panose="03010101010201010101" pitchFamily="66" charset="0"/>
              </a:rPr>
            </a:br>
            <a:r>
              <a:rPr lang="en-US" sz="7200" smtClean="0">
                <a:solidFill>
                  <a:schemeClr val="tx2">
                    <a:lumMod val="10000"/>
                    <a:lumOff val="90000"/>
                  </a:schemeClr>
                </a:solidFill>
                <a:latin typeface="Monotype Corsiva" panose="03010101010201010101" pitchFamily="66" charset="0"/>
              </a:rPr>
              <a:t>being revived?</a:t>
            </a:r>
            <a:endParaRPr lang="en-US" sz="7200">
              <a:solidFill>
                <a:schemeClr val="tx2">
                  <a:lumMod val="10000"/>
                  <a:lumOff val="90000"/>
                </a:schemeClr>
              </a:solidFill>
              <a:latin typeface="Monotype Corsiva" panose="03010101010201010101" pitchFamily="66" charset="0"/>
            </a:endParaRPr>
          </a:p>
        </p:txBody>
      </p:sp>
    </p:spTree>
    <p:extLst>
      <p:ext uri="{BB962C8B-B14F-4D97-AF65-F5344CB8AC3E}">
        <p14:creationId xmlns:p14="http://schemas.microsoft.com/office/powerpoint/2010/main" val="112962924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New England Colonial Map"/>
          <p:cNvPicPr>
            <a:picLocks noChangeAspect="1" noChangeArrowheads="1"/>
          </p:cNvPicPr>
          <p:nvPr/>
        </p:nvPicPr>
        <p:blipFill rotWithShape="1">
          <a:blip r:embed="rId2">
            <a:extLst>
              <a:ext uri="{BEBA8EAE-BF5A-486C-A8C5-ECC9F3942E4B}">
                <a14:imgProps xmlns:a14="http://schemas.microsoft.com/office/drawing/2010/main">
                  <a14:imgLayer r:embed="rId3">
                    <a14:imgEffect>
                      <a14:colorTemperature colorTemp="5900"/>
                    </a14:imgEffect>
                    <a14:imgEffect>
                      <a14:brightnessContrast bright="5000"/>
                    </a14:imgEffect>
                  </a14:imgLayer>
                </a14:imgProps>
              </a:ext>
              <a:ext uri="{28A0092B-C50C-407E-A947-70E740481C1C}">
                <a14:useLocalDpi xmlns:a14="http://schemas.microsoft.com/office/drawing/2010/main" val="0"/>
              </a:ext>
            </a:extLst>
          </a:blip>
          <a:srcRect l="5311" t="28214" r="5751" b="18633"/>
          <a:stretch/>
        </p:blipFill>
        <p:spPr bwMode="auto">
          <a:xfrm>
            <a:off x="-7884" y="0"/>
            <a:ext cx="9151883" cy="683697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8902" y="228600"/>
            <a:ext cx="9143999" cy="6096000"/>
          </a:xfrm>
        </p:spPr>
        <p:txBody>
          <a:bodyPr>
            <a:noAutofit/>
          </a:bodyPr>
          <a:lstStyle/>
          <a:p>
            <a:r>
              <a:rPr lang="en-US" sz="7200" dirty="0" smtClean="0">
                <a:effectLst>
                  <a:glow rad="101600">
                    <a:srgbClr val="FCF2D7">
                      <a:alpha val="80000"/>
                    </a:srgbClr>
                  </a:glow>
                  <a:outerShdw blurRad="50800" dist="50800" dir="5400000" algn="ctr" rotWithShape="0">
                    <a:srgbClr val="FCF2D7"/>
                  </a:outerShdw>
                </a:effectLst>
              </a:rPr>
              <a:t>The original New England settlers sought to establish a </a:t>
            </a:r>
            <a:r>
              <a:rPr lang="en-US" sz="12500" dirty="0" smtClean="0">
                <a:effectLst>
                  <a:glow rad="101600">
                    <a:srgbClr val="FCF2D7">
                      <a:alpha val="80000"/>
                    </a:srgbClr>
                  </a:glow>
                  <a:outerShdw blurRad="50800" dist="50800" dir="5400000" algn="ctr" rotWithShape="0">
                    <a:srgbClr val="FCF2D7"/>
                  </a:outerShdw>
                </a:effectLst>
              </a:rPr>
              <a:t>RELIGIOUS</a:t>
            </a:r>
            <a:r>
              <a:rPr lang="en-US" sz="13800" dirty="0" smtClean="0">
                <a:effectLst>
                  <a:glow rad="101600">
                    <a:srgbClr val="FCF2D7">
                      <a:alpha val="80000"/>
                    </a:srgbClr>
                  </a:glow>
                  <a:outerShdw blurRad="50800" dist="50800" dir="5400000" algn="ctr" rotWithShape="0">
                    <a:srgbClr val="FCF2D7"/>
                  </a:outerShdw>
                </a:effectLst>
              </a:rPr>
              <a:t> </a:t>
            </a:r>
            <a:r>
              <a:rPr lang="en-US" sz="7200" dirty="0" smtClean="0">
                <a:effectLst>
                  <a:glow rad="101600">
                    <a:srgbClr val="FCF2D7">
                      <a:alpha val="80000"/>
                    </a:srgbClr>
                  </a:glow>
                  <a:outerShdw blurRad="50800" dist="50800" dir="5400000" algn="ctr" rotWithShape="0">
                    <a:srgbClr val="FCF2D7"/>
                  </a:outerShdw>
                </a:effectLst>
              </a:rPr>
              <a:t>COMMONWEALTH</a:t>
            </a:r>
            <a:endParaRPr lang="en-US" sz="7200" dirty="0">
              <a:effectLst>
                <a:glow rad="101600">
                  <a:srgbClr val="FCF2D7">
                    <a:alpha val="80000"/>
                  </a:srgbClr>
                </a:glow>
                <a:outerShdw blurRad="50800" dist="50800" dir="5400000" algn="ctr" rotWithShape="0">
                  <a:srgbClr val="FCF2D7"/>
                </a:outerShdw>
              </a:effectLst>
            </a:endParaRPr>
          </a:p>
        </p:txBody>
      </p:sp>
    </p:spTree>
    <p:extLst>
      <p:ext uri="{BB962C8B-B14F-4D97-AF65-F5344CB8AC3E}">
        <p14:creationId xmlns:p14="http://schemas.microsoft.com/office/powerpoint/2010/main" val="29772329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Awakening">
      <a:dk1>
        <a:srgbClr val="030200"/>
      </a:dk1>
      <a:lt1>
        <a:srgbClr val="FFFEED"/>
      </a:lt1>
      <a:dk2>
        <a:srgbClr val="2C0603"/>
      </a:dk2>
      <a:lt2>
        <a:srgbClr val="FEEB76"/>
      </a:lt2>
      <a:accent1>
        <a:srgbClr val="FFFEED"/>
      </a:accent1>
      <a:accent2>
        <a:srgbClr val="FEEB76"/>
      </a:accent2>
      <a:accent3>
        <a:srgbClr val="7F7D88"/>
      </a:accent3>
      <a:accent4>
        <a:srgbClr val="FEEB76"/>
      </a:accent4>
      <a:accent5>
        <a:srgbClr val="FFFEED"/>
      </a:accent5>
      <a:accent6>
        <a:srgbClr val="7F7D88"/>
      </a:accent6>
      <a:hlink>
        <a:srgbClr val="FFFEED"/>
      </a:hlink>
      <a:folHlink>
        <a:srgbClr val="7F7D88"/>
      </a:folHlink>
    </a:clrScheme>
    <a:fontScheme name="Colonial">
      <a:majorFont>
        <a:latin typeface="Caslon Antique"/>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17">
      <a:dk1>
        <a:srgbClr val="072F54"/>
      </a:dk1>
      <a:lt1>
        <a:sysClr val="window" lastClr="FFFFFF"/>
      </a:lt1>
      <a:dk2>
        <a:srgbClr val="072F54"/>
      </a:dk2>
      <a:lt2>
        <a:srgbClr val="FFFFFF"/>
      </a:lt2>
      <a:accent1>
        <a:srgbClr val="FFFFFF"/>
      </a:accent1>
      <a:accent2>
        <a:srgbClr val="FDDF8B"/>
      </a:accent2>
      <a:accent3>
        <a:srgbClr val="FDDF8B"/>
      </a:accent3>
      <a:accent4>
        <a:srgbClr val="9ECCF6"/>
      </a:accent4>
      <a:accent5>
        <a:srgbClr val="FDDF8B"/>
      </a:accent5>
      <a:accent6>
        <a:srgbClr val="FDDF8B"/>
      </a:accent6>
      <a:hlink>
        <a:srgbClr val="FDDF8B"/>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Awakening">
    <a:dk1>
      <a:srgbClr val="030200"/>
    </a:dk1>
    <a:lt1>
      <a:srgbClr val="FFFEED"/>
    </a:lt1>
    <a:dk2>
      <a:srgbClr val="2C0603"/>
    </a:dk2>
    <a:lt2>
      <a:srgbClr val="FEEB76"/>
    </a:lt2>
    <a:accent1>
      <a:srgbClr val="FFFEED"/>
    </a:accent1>
    <a:accent2>
      <a:srgbClr val="FEEB76"/>
    </a:accent2>
    <a:accent3>
      <a:srgbClr val="7F7D88"/>
    </a:accent3>
    <a:accent4>
      <a:srgbClr val="FEEB76"/>
    </a:accent4>
    <a:accent5>
      <a:srgbClr val="FFFEED"/>
    </a:accent5>
    <a:accent6>
      <a:srgbClr val="7F7D88"/>
    </a:accent6>
    <a:hlink>
      <a:srgbClr val="FFFEED"/>
    </a:hlink>
    <a:folHlink>
      <a:srgbClr val="7F7D88"/>
    </a:folHlink>
  </a:clrScheme>
</a:themeOverride>
</file>

<file path=ppt/theme/themeOverride2.xml><?xml version="1.0" encoding="utf-8"?>
<a:themeOverride xmlns:a="http://schemas.openxmlformats.org/drawingml/2006/main">
  <a:clrScheme name="Awakening">
    <a:dk1>
      <a:srgbClr val="030200"/>
    </a:dk1>
    <a:lt1>
      <a:srgbClr val="FFFEED"/>
    </a:lt1>
    <a:dk2>
      <a:srgbClr val="2C0603"/>
    </a:dk2>
    <a:lt2>
      <a:srgbClr val="FEEB76"/>
    </a:lt2>
    <a:accent1>
      <a:srgbClr val="FFFEED"/>
    </a:accent1>
    <a:accent2>
      <a:srgbClr val="FEEB76"/>
    </a:accent2>
    <a:accent3>
      <a:srgbClr val="7F7D88"/>
    </a:accent3>
    <a:accent4>
      <a:srgbClr val="FEEB76"/>
    </a:accent4>
    <a:accent5>
      <a:srgbClr val="FFFEED"/>
    </a:accent5>
    <a:accent6>
      <a:srgbClr val="7F7D88"/>
    </a:accent6>
    <a:hlink>
      <a:srgbClr val="FFFEED"/>
    </a:hlink>
    <a:folHlink>
      <a:srgbClr val="7F7D88"/>
    </a:folHlink>
  </a:clrScheme>
</a:themeOverride>
</file>

<file path=ppt/theme/themeOverride3.xml><?xml version="1.0" encoding="utf-8"?>
<a:themeOverride xmlns:a="http://schemas.openxmlformats.org/drawingml/2006/main">
  <a:clrScheme name="Awakening">
    <a:dk1>
      <a:srgbClr val="030200"/>
    </a:dk1>
    <a:lt1>
      <a:srgbClr val="FFFEED"/>
    </a:lt1>
    <a:dk2>
      <a:srgbClr val="2C0603"/>
    </a:dk2>
    <a:lt2>
      <a:srgbClr val="FEEB76"/>
    </a:lt2>
    <a:accent1>
      <a:srgbClr val="FFFEED"/>
    </a:accent1>
    <a:accent2>
      <a:srgbClr val="FEEB76"/>
    </a:accent2>
    <a:accent3>
      <a:srgbClr val="7F7D88"/>
    </a:accent3>
    <a:accent4>
      <a:srgbClr val="FEEB76"/>
    </a:accent4>
    <a:accent5>
      <a:srgbClr val="FFFEED"/>
    </a:accent5>
    <a:accent6>
      <a:srgbClr val="7F7D88"/>
    </a:accent6>
    <a:hlink>
      <a:srgbClr val="FFFEED"/>
    </a:hlink>
    <a:folHlink>
      <a:srgbClr val="7F7D88"/>
    </a:folHlink>
  </a:clrScheme>
</a:themeOverride>
</file>

<file path=ppt/theme/themeOverride4.xml><?xml version="1.0" encoding="utf-8"?>
<a:themeOverride xmlns:a="http://schemas.openxmlformats.org/drawingml/2006/main">
  <a:clrScheme name="Awakening">
    <a:dk1>
      <a:srgbClr val="030200"/>
    </a:dk1>
    <a:lt1>
      <a:srgbClr val="FFFEED"/>
    </a:lt1>
    <a:dk2>
      <a:srgbClr val="2C0603"/>
    </a:dk2>
    <a:lt2>
      <a:srgbClr val="FEEB76"/>
    </a:lt2>
    <a:accent1>
      <a:srgbClr val="FFFEED"/>
    </a:accent1>
    <a:accent2>
      <a:srgbClr val="FEEB76"/>
    </a:accent2>
    <a:accent3>
      <a:srgbClr val="7F7D88"/>
    </a:accent3>
    <a:accent4>
      <a:srgbClr val="FEEB76"/>
    </a:accent4>
    <a:accent5>
      <a:srgbClr val="FFFEED"/>
    </a:accent5>
    <a:accent6>
      <a:srgbClr val="7F7D88"/>
    </a:accent6>
    <a:hlink>
      <a:srgbClr val="FFFEED"/>
    </a:hlink>
    <a:folHlink>
      <a:srgbClr val="7F7D88"/>
    </a:folHlink>
  </a:clrScheme>
</a:themeOverride>
</file>

<file path=ppt/theme/themeOverride5.xml><?xml version="1.0" encoding="utf-8"?>
<a:themeOverride xmlns:a="http://schemas.openxmlformats.org/drawingml/2006/main">
  <a:clrScheme name="Awakening">
    <a:dk1>
      <a:srgbClr val="030200"/>
    </a:dk1>
    <a:lt1>
      <a:srgbClr val="FFFEED"/>
    </a:lt1>
    <a:dk2>
      <a:srgbClr val="2C0603"/>
    </a:dk2>
    <a:lt2>
      <a:srgbClr val="FEEB76"/>
    </a:lt2>
    <a:accent1>
      <a:srgbClr val="FFFEED"/>
    </a:accent1>
    <a:accent2>
      <a:srgbClr val="FEEB76"/>
    </a:accent2>
    <a:accent3>
      <a:srgbClr val="7F7D88"/>
    </a:accent3>
    <a:accent4>
      <a:srgbClr val="FEEB76"/>
    </a:accent4>
    <a:accent5>
      <a:srgbClr val="FFFEED"/>
    </a:accent5>
    <a:accent6>
      <a:srgbClr val="7F7D88"/>
    </a:accent6>
    <a:hlink>
      <a:srgbClr val="FFFEED"/>
    </a:hlink>
    <a:folHlink>
      <a:srgbClr val="7F7D88"/>
    </a:folHlink>
  </a:clrScheme>
</a:themeOverride>
</file>

<file path=ppt/theme/themeOverride6.xml><?xml version="1.0" encoding="utf-8"?>
<a:themeOverride xmlns:a="http://schemas.openxmlformats.org/drawingml/2006/main">
  <a:clrScheme name="Awakening">
    <a:dk1>
      <a:srgbClr val="030200"/>
    </a:dk1>
    <a:lt1>
      <a:srgbClr val="FFFEED"/>
    </a:lt1>
    <a:dk2>
      <a:srgbClr val="2C0603"/>
    </a:dk2>
    <a:lt2>
      <a:srgbClr val="FEEB76"/>
    </a:lt2>
    <a:accent1>
      <a:srgbClr val="FFFEED"/>
    </a:accent1>
    <a:accent2>
      <a:srgbClr val="FEEB76"/>
    </a:accent2>
    <a:accent3>
      <a:srgbClr val="7F7D88"/>
    </a:accent3>
    <a:accent4>
      <a:srgbClr val="FEEB76"/>
    </a:accent4>
    <a:accent5>
      <a:srgbClr val="FFFEED"/>
    </a:accent5>
    <a:accent6>
      <a:srgbClr val="7F7D88"/>
    </a:accent6>
    <a:hlink>
      <a:srgbClr val="FFFEED"/>
    </a:hlink>
    <a:folHlink>
      <a:srgbClr val="7F7D88"/>
    </a:folHlink>
  </a:clrScheme>
</a:themeOverride>
</file>

<file path=ppt/theme/themeOverride7.xml><?xml version="1.0" encoding="utf-8"?>
<a:themeOverride xmlns:a="http://schemas.openxmlformats.org/drawingml/2006/main">
  <a:clrScheme name="Awakening">
    <a:dk1>
      <a:srgbClr val="030200"/>
    </a:dk1>
    <a:lt1>
      <a:srgbClr val="FFFEED"/>
    </a:lt1>
    <a:dk2>
      <a:srgbClr val="2C0603"/>
    </a:dk2>
    <a:lt2>
      <a:srgbClr val="FEEB76"/>
    </a:lt2>
    <a:accent1>
      <a:srgbClr val="FFFEED"/>
    </a:accent1>
    <a:accent2>
      <a:srgbClr val="FEEB76"/>
    </a:accent2>
    <a:accent3>
      <a:srgbClr val="7F7D88"/>
    </a:accent3>
    <a:accent4>
      <a:srgbClr val="FEEB76"/>
    </a:accent4>
    <a:accent5>
      <a:srgbClr val="FFFEED"/>
    </a:accent5>
    <a:accent6>
      <a:srgbClr val="7F7D88"/>
    </a:accent6>
    <a:hlink>
      <a:srgbClr val="FFFEED"/>
    </a:hlink>
    <a:folHlink>
      <a:srgbClr val="7F7D88"/>
    </a:folHlink>
  </a:clrScheme>
</a:themeOverride>
</file>

<file path=ppt/theme/themeOverride8.xml><?xml version="1.0" encoding="utf-8"?>
<a:themeOverride xmlns:a="http://schemas.openxmlformats.org/drawingml/2006/main">
  <a:clrScheme name="Awakening">
    <a:dk1>
      <a:srgbClr val="030200"/>
    </a:dk1>
    <a:lt1>
      <a:srgbClr val="FFFEED"/>
    </a:lt1>
    <a:dk2>
      <a:srgbClr val="2C0603"/>
    </a:dk2>
    <a:lt2>
      <a:srgbClr val="FEEB76"/>
    </a:lt2>
    <a:accent1>
      <a:srgbClr val="FFFEED"/>
    </a:accent1>
    <a:accent2>
      <a:srgbClr val="FEEB76"/>
    </a:accent2>
    <a:accent3>
      <a:srgbClr val="7F7D88"/>
    </a:accent3>
    <a:accent4>
      <a:srgbClr val="FEEB76"/>
    </a:accent4>
    <a:accent5>
      <a:srgbClr val="FFFEED"/>
    </a:accent5>
    <a:accent6>
      <a:srgbClr val="7F7D88"/>
    </a:accent6>
    <a:hlink>
      <a:srgbClr val="FFFEED"/>
    </a:hlink>
    <a:folHlink>
      <a:srgbClr val="7F7D88"/>
    </a:folHlink>
  </a:clrScheme>
</a:themeOverride>
</file>

<file path=ppt/theme/themeOverride9.xml><?xml version="1.0" encoding="utf-8"?>
<a:themeOverride xmlns:a="http://schemas.openxmlformats.org/drawingml/2006/main">
  <a:clrScheme name="Awakening">
    <a:dk1>
      <a:srgbClr val="030200"/>
    </a:dk1>
    <a:lt1>
      <a:srgbClr val="FFFEED"/>
    </a:lt1>
    <a:dk2>
      <a:srgbClr val="2C0603"/>
    </a:dk2>
    <a:lt2>
      <a:srgbClr val="FEEB76"/>
    </a:lt2>
    <a:accent1>
      <a:srgbClr val="FFFEED"/>
    </a:accent1>
    <a:accent2>
      <a:srgbClr val="FEEB76"/>
    </a:accent2>
    <a:accent3>
      <a:srgbClr val="7F7D88"/>
    </a:accent3>
    <a:accent4>
      <a:srgbClr val="FEEB76"/>
    </a:accent4>
    <a:accent5>
      <a:srgbClr val="FFFEED"/>
    </a:accent5>
    <a:accent6>
      <a:srgbClr val="7F7D88"/>
    </a:accent6>
    <a:hlink>
      <a:srgbClr val="FFFEED"/>
    </a:hlink>
    <a:folHlink>
      <a:srgbClr val="7F7D88"/>
    </a:folHlink>
  </a:clrScheme>
</a:themeOverride>
</file>

<file path=docProps/app.xml><?xml version="1.0" encoding="utf-8"?>
<Properties xmlns="http://schemas.openxmlformats.org/officeDocument/2006/extended-properties" xmlns:vt="http://schemas.openxmlformats.org/officeDocument/2006/docPropsVTypes">
  <TotalTime>2919</TotalTime>
  <Words>501</Words>
  <Application>Microsoft Office PowerPoint</Application>
  <PresentationFormat>On-screen Show (4:3)</PresentationFormat>
  <Paragraphs>107</Paragraphs>
  <Slides>46</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46</vt:i4>
      </vt:variant>
    </vt:vector>
  </HeadingPairs>
  <TitlesOfParts>
    <vt:vector size="55" baseType="lpstr">
      <vt:lpstr>Bradley Hand ITC</vt:lpstr>
      <vt:lpstr>Monotype Corsiva</vt:lpstr>
      <vt:lpstr>Caslon Antique</vt:lpstr>
      <vt:lpstr>Arial</vt:lpstr>
      <vt:lpstr>Calibri</vt:lpstr>
      <vt:lpstr>Gill Sans MT</vt:lpstr>
      <vt:lpstr>Aharoni</vt:lpstr>
      <vt:lpstr>Office Theme</vt:lpstr>
      <vt:lpstr>1_Office Theme</vt:lpstr>
      <vt:lpstr>The [First] Great Awakening</vt:lpstr>
      <vt:lpstr>WHY?</vt:lpstr>
      <vt:lpstr>To CONNECT</vt:lpstr>
      <vt:lpstr>Because it’s EXPECTED of you.</vt:lpstr>
      <vt:lpstr>To THINK</vt:lpstr>
      <vt:lpstr>To FEEL</vt:lpstr>
      <vt:lpstr>The [First] Great Awakening</vt:lpstr>
      <vt:lpstr>REVIVAL</vt:lpstr>
      <vt:lpstr>The original New England settlers sought to establish a RELIGIOUS COMMONWEALTH</vt:lpstr>
      <vt:lpstr>City on a Hill</vt:lpstr>
      <vt:lpstr>Harvard College</vt:lpstr>
      <vt:lpstr>PowerPoint Presentation</vt:lpstr>
      <vt:lpstr>GOAL ONE:  DON’T DIE</vt:lpstr>
      <vt:lpstr>GOAL TWO: EDUCATE MINISTERS</vt:lpstr>
      <vt:lpstr>The first generation died…</vt:lpstr>
      <vt:lpstr>The next generation got BORED.</vt:lpstr>
      <vt:lpstr>Halfway Covenant</vt:lpstr>
      <vt:lpstr>REVIVAL</vt:lpstr>
      <vt:lpstr>FIRE AND BRIMSTONE PREACHING</vt:lpstr>
      <vt:lpstr>TURN OR BURN!</vt:lpstr>
      <vt:lpstr>CONVERSION</vt:lpstr>
      <vt:lpstr>Evangelical Christianity</vt:lpstr>
      <vt:lpstr>Itinerancy</vt:lpstr>
      <vt:lpstr>George  Whitefield</vt:lpstr>
      <vt:lpstr>PowerPoint Presentation</vt:lpstr>
      <vt:lpstr>PowerPoint Presentation</vt:lpstr>
      <vt:lpstr>The Entire English-Speaking World</vt:lpstr>
      <vt:lpstr>Jonathan Edwards</vt:lpstr>
      <vt:lpstr>Sinners in the Hands of an Angry God</vt:lpstr>
      <vt:lpstr>Afraid, yet?</vt:lpstr>
      <vt:lpstr>Divisions</vt:lpstr>
      <vt:lpstr>Old Lights</vt:lpstr>
      <vt:lpstr>New Lights</vt:lpstr>
      <vt:lpstr>PowerPoint Presentation</vt:lpstr>
      <vt:lpstr>Open Air Preaching</vt:lpstr>
      <vt:lpstr>Unlike most ministers who  supported the Great Awakening,  Jonathan Edwards had been educated  at Yale and had his own congregation.</vt:lpstr>
      <vt:lpstr>College of New Jersey</vt:lpstr>
      <vt:lpstr>PRESIDENT</vt:lpstr>
      <vt:lpstr>PowerPoint Presentation</vt:lpstr>
      <vt:lpstr>LEGACIES</vt:lpstr>
      <vt:lpstr>LEGACIES</vt:lpstr>
      <vt:lpstr>LEGACIES</vt:lpstr>
      <vt:lpstr>LEGACIES</vt:lpstr>
      <vt:lpstr>LEGACIES</vt:lpstr>
      <vt:lpstr>Geographic Distribution of Evangelicals Today</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First Great Awakening</dc:title>
  <dc:creator>Tom Richey</dc:creator>
  <cp:lastModifiedBy>Tom</cp:lastModifiedBy>
  <cp:revision>88</cp:revision>
  <dcterms:created xsi:type="dcterms:W3CDTF">2013-09-07T22:31:47Z</dcterms:created>
  <dcterms:modified xsi:type="dcterms:W3CDTF">2016-09-11T16:57:13Z</dcterms:modified>
</cp:coreProperties>
</file>